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55" r:id="rId3"/>
    <p:sldId id="351" r:id="rId4"/>
    <p:sldId id="272" r:id="rId5"/>
    <p:sldId id="298" r:id="rId6"/>
    <p:sldId id="307" r:id="rId7"/>
    <p:sldId id="356" r:id="rId8"/>
    <p:sldId id="357" r:id="rId9"/>
    <p:sldId id="358" r:id="rId10"/>
    <p:sldId id="359" r:id="rId11"/>
    <p:sldId id="3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700F25-9E74-4BCF-8E9A-09D09C711893}">
          <p14:sldIdLst>
            <p14:sldId id="303"/>
            <p14:sldId id="355"/>
            <p14:sldId id="351"/>
            <p14:sldId id="272"/>
            <p14:sldId id="298"/>
            <p14:sldId id="307"/>
            <p14:sldId id="356"/>
            <p14:sldId id="357"/>
            <p14:sldId id="358"/>
            <p14:sldId id="359"/>
            <p14:sldId id="361"/>
          </p14:sldIdLst>
        </p14:section>
        <p14:section name="Untitled Section" id="{EB748B39-1ED7-4CC8-9289-4C9E9F4B8E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arton, Tracy" initials="WT" lastIdx="1" clrIdx="0">
    <p:extLst>
      <p:ext uri="{19B8F6BF-5375-455C-9EA6-DF929625EA0E}">
        <p15:presenceInfo xmlns:p15="http://schemas.microsoft.com/office/powerpoint/2012/main" userId="S-1-5-21-4217669599-2491222991-3264065535-91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3333"/>
    <a:srgbClr val="FFFF99"/>
    <a:srgbClr val="728E3A"/>
    <a:srgbClr val="292929"/>
    <a:srgbClr val="4D4D4D"/>
    <a:srgbClr val="5A5A5A"/>
    <a:srgbClr val="626262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63" autoAdjust="0"/>
  </p:normalViewPr>
  <p:slideViewPr>
    <p:cSldViewPr>
      <p:cViewPr varScale="1">
        <p:scale>
          <a:sx n="53" d="100"/>
          <a:sy n="53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E4A8-3181-41BA-840C-EEBAF994A53E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C3264-483E-49A1-B6E1-02B98185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9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C3264-483E-49A1-B6E1-02B981859E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0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853B-3270-4B69-9203-331A3543E292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3E87-B9B9-47F1-B285-06E4D0693B7F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E98-3CD7-42F2-BCC5-025D393F878A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448F-12DC-4E86-8F32-2F89BA9862AC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28BD-C96E-47C6-B39E-CD35DB6853FB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6491-82C9-4B3C-8407-E4C020A64626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003C-75B4-47C6-A8F3-769831E15BD7}" type="datetime1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85C8-832F-446A-9A7B-98C2FCC1FAB0}" type="datetime1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502E-3DE3-475F-98E0-46590B705ECF}" type="datetime1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A8A3-D615-41E5-AA24-57A83A53F6A5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16A-C0DB-428B-9768-C72C9ED1BBD1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0856-50D8-4F57-AAB7-E2EA66FABD07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DF62-0B2E-4B03-9ABF-97D2B29D1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e.ne.gov/NDEQProg.nsf/OnWeb/Assistanc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hyperlink" Target="mailto:NDEE.AirQuality@nebrask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0/chapter-I/subchapter-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34" y="606357"/>
            <a:ext cx="5489331" cy="145104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299" y="3505201"/>
            <a:ext cx="8153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C00000"/>
                </a:solidFill>
              </a:rPr>
              <a:t>REVISED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 Title 129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Nebraska Air Quality Regulations</a:t>
            </a:r>
          </a:p>
          <a:p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Overview and Instructions for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5410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September 2022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824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17387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75867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How Do I Find the Code of Federal Regulations?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1905000"/>
            <a:ext cx="8686801" cy="475911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Select “View Full Text” or specific subsection (§)</a:t>
            </a:r>
          </a:p>
          <a:p>
            <a:pPr lvl="2" algn="l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10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A8EFA4-AAAD-4F3F-B5A9-5E721F34C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916" t="15422" r="6250" b="22356"/>
          <a:stretch/>
        </p:blipFill>
        <p:spPr>
          <a:xfrm>
            <a:off x="1600200" y="3043900"/>
            <a:ext cx="5698671" cy="369641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C7D68DD-83EA-48AC-AB52-3857CFB192D1}"/>
              </a:ext>
            </a:extLst>
          </p:cNvPr>
          <p:cNvSpPr/>
          <p:nvPr/>
        </p:nvSpPr>
        <p:spPr>
          <a:xfrm>
            <a:off x="4572000" y="3043900"/>
            <a:ext cx="685800" cy="2327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17387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3887"/>
            <a:ext cx="8686800" cy="1367780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QUESTIONS???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4233"/>
            <a:ext cx="8915401" cy="4609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Please visit the NDEE Assistance webpage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http://dee.ne.gov/NDEQProg.nsf/OnWeb/Assistance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Email the Air Program: </a:t>
            </a:r>
            <a:r>
              <a:rPr lang="en-US" sz="2800" dirty="0">
                <a:hlinkClick r:id="rId4"/>
              </a:rPr>
              <a:t>NDEE.AirQuality@nebraska.gov</a:t>
            </a:r>
            <a:endParaRPr lang="en-US" sz="2800" dirty="0"/>
          </a:p>
          <a:p>
            <a:pPr marL="0" indent="0" algn="ctr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Or call the Assistance Coordinator Hotlines</a:t>
            </a:r>
          </a:p>
          <a:p>
            <a:pPr lvl="2" algn="l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11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7C6DC6-2AE7-4B59-8377-2675DB8165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500" t="34445" r="10833" b="39629"/>
          <a:stretch/>
        </p:blipFill>
        <p:spPr>
          <a:xfrm>
            <a:off x="2208684" y="4694237"/>
            <a:ext cx="5031430" cy="1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04484" y="1981200"/>
            <a:ext cx="8558284" cy="4682905"/>
          </a:xfrm>
        </p:spPr>
        <p:txBody>
          <a:bodyPr>
            <a:normAutofit/>
          </a:bodyPr>
          <a:lstStyle/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Reorganization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Past version: 43 chapters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Revised version: 16 chapters </a:t>
            </a:r>
          </a:p>
          <a:p>
            <a:pPr lvl="1" algn="l"/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34950" lvl="1" indent="-23495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Appendix Reorganization </a:t>
            </a:r>
          </a:p>
          <a:p>
            <a:pPr lvl="2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Past version: Three (3) appendices </a:t>
            </a:r>
          </a:p>
          <a:p>
            <a:pPr lvl="2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Revised version: Two (2) appendices</a:t>
            </a:r>
          </a:p>
          <a:p>
            <a:pPr lvl="3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Removed Appendix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III (duplicative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Appendix II)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7526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CC00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16" y="609600"/>
            <a:ext cx="8786884" cy="685800"/>
          </a:xfrm>
        </p:spPr>
        <p:txBody>
          <a:bodyPr>
            <a:noAutofit/>
          </a:bodyPr>
          <a:lstStyle/>
          <a:p>
            <a:pPr algn="l"/>
            <a:br>
              <a:rPr lang="en-US" sz="4000" b="1" dirty="0"/>
            </a:br>
            <a:r>
              <a:rPr lang="en-US" sz="3600" b="1" dirty="0"/>
              <a:t>Key Changes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2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534400" cy="4800601"/>
          </a:xfrm>
        </p:spPr>
        <p:txBody>
          <a:bodyPr>
            <a:normAutofit fontScale="92500"/>
          </a:bodyPr>
          <a:lstStyle/>
          <a:p>
            <a:pPr marL="234950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Code of Federal Regulations (CFR) are Incorporated By Reference 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Clarifies the definition of Administrator 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Describes 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pre-permit activities not requiring a variance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contents of a complete construction permit application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Class II minor permit revisions </a:t>
            </a:r>
          </a:p>
          <a:p>
            <a:pPr marL="692150" lvl="1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Class II permit renewal timeframe flexibility</a:t>
            </a:r>
          </a:p>
          <a:p>
            <a:pPr marL="234950" indent="-234950" algn="l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Updates NSPS and NESHAP references to 2020</a:t>
            </a:r>
          </a:p>
          <a:p>
            <a:pPr marL="692150" lvl="1" indent="-234950"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7526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CC00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86884" cy="685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Key Changes </a:t>
            </a:r>
            <a:r>
              <a:rPr lang="en-US" sz="2800" b="1" dirty="0"/>
              <a:t>(cont’d)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3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1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018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bg1"/>
              </a:gs>
              <a:gs pos="83000">
                <a:schemeClr val="accent1">
                  <a:lumMod val="45000"/>
                  <a:lumOff val="55000"/>
                  <a:alpha val="97000"/>
                </a:schemeClr>
              </a:gs>
              <a:gs pos="100000">
                <a:schemeClr val="accent1">
                  <a:lumMod val="30000"/>
                  <a:lumOff val="70000"/>
                  <a:alpha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7526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382000" cy="685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 </a:t>
            </a:r>
            <a:r>
              <a:rPr lang="en-US" sz="3600" b="1" dirty="0"/>
              <a:t>New Title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39499"/>
            <a:ext cx="8686800" cy="4689901"/>
          </a:xfrm>
        </p:spPr>
        <p:txBody>
          <a:bodyPr>
            <a:normAutofit/>
          </a:bodyPr>
          <a:lstStyle/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Chapter 1 – Definitions </a:t>
            </a:r>
          </a:p>
          <a:p>
            <a:pPr marL="230188" indent="-2301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Chapter 2 – Nebraska Air Quality Standards</a:t>
            </a:r>
          </a:p>
          <a:p>
            <a:pPr marL="230188" lvl="1" indent="-230188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3 – Construction Permits </a:t>
            </a:r>
          </a:p>
          <a:p>
            <a:pPr marL="230188" lvl="1" indent="-230188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4 – PSD Permitting</a:t>
            </a:r>
          </a:p>
          <a:p>
            <a:pPr marL="230188" lvl="1" indent="-230188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5 – Acid Rain </a:t>
            </a:r>
          </a:p>
          <a:p>
            <a:pPr marL="230188" lvl="1" indent="-230188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6 – Operating Permits </a:t>
            </a:r>
          </a:p>
          <a:p>
            <a:pPr marL="230188" lvl="1" indent="-230188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7 – General Permits </a:t>
            </a:r>
          </a:p>
          <a:p>
            <a:pPr marL="230188" lvl="1" indent="-230188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8 – Permits by Rule </a:t>
            </a:r>
          </a:p>
          <a:p>
            <a:pPr marL="230188" lvl="1" indent="-230188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9 – Permit Revisions; Reopening </a:t>
            </a:r>
          </a:p>
          <a:p>
            <a:pPr lvl="1" algn="l">
              <a:buFont typeface="Arial" pitchFamily="34" charset="0"/>
              <a:buChar char="•"/>
            </a:pP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4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000">
                <a:schemeClr val="bg1"/>
              </a:gs>
              <a:gs pos="83000">
                <a:schemeClr val="accent1">
                  <a:lumMod val="45000"/>
                  <a:lumOff val="55000"/>
                  <a:alpha val="97000"/>
                </a:schemeClr>
              </a:gs>
              <a:gs pos="100000">
                <a:schemeClr val="accent1">
                  <a:lumMod val="30000"/>
                  <a:lumOff val="70000"/>
                  <a:alpha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7526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382000" cy="685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 </a:t>
            </a:r>
            <a:r>
              <a:rPr lang="en-US" sz="3600" b="1" dirty="0"/>
              <a:t>New Title Structure</a:t>
            </a:r>
            <a:r>
              <a:rPr lang="en-US" sz="4000" b="1" dirty="0"/>
              <a:t> </a:t>
            </a:r>
            <a:r>
              <a:rPr lang="en-US" sz="2800" b="1" dirty="0"/>
              <a:t>(cont’d)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10" y="1981200"/>
            <a:ext cx="8634589" cy="4864035"/>
          </a:xfrm>
        </p:spPr>
        <p:txBody>
          <a:bodyPr>
            <a:normAutofit/>
          </a:bodyPr>
          <a:lstStyle/>
          <a:p>
            <a:pPr marL="230188" lvl="0" indent="-230188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Chapter 10 – Public Participation 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11 – Emission Inventory Reporting 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12 – New Source Performance Standards 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13 – Hazardous Air Pollutants 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14 – Incinerators 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15 – Compliance 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Chapter 16 – Sulfur Compound and Nitrogen Oxides </a:t>
            </a:r>
          </a:p>
          <a:p>
            <a:pPr marL="2225675" lvl="1" algn="l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Emissions Standards 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Appendix I – Hazardous Air Pollutants</a:t>
            </a:r>
          </a:p>
          <a:p>
            <a:pPr marL="230188" lvl="1" indent="-230188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Appendix II -  Air Pollution Emergency Episodes</a:t>
            </a:r>
          </a:p>
          <a:p>
            <a:pPr lvl="1" algn="l"/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5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17387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75867"/>
            <a:ext cx="8610600" cy="685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How Do I Navigate the Revised Regulations?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1905000"/>
            <a:ext cx="8686801" cy="475911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 crosswalk document is available for use to locate content in the revised regulations 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Open the crosswalk (New_Title129_Crosswalk.xlsx)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Click on the tab corresponding to the Chapter of the previous version of Title 129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Locate the old section number (column 1)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See the new location (column 2)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Additional information provided in column 3</a:t>
            </a:r>
          </a:p>
          <a:p>
            <a:pPr lvl="2" algn="l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6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17387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75867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How Do I Find the Code of Federal Regulations?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1905000"/>
            <a:ext cx="8686801" cy="475911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Access the electronic CFR at the URL </a:t>
            </a:r>
          </a:p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https://www.ecfr.gov/current/title-40/chapter-I/subchapter-C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7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B6DA9-89D3-4FB9-96CA-0306DE431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500" t="14462" r="549" b="16296"/>
          <a:stretch/>
        </p:blipFill>
        <p:spPr>
          <a:xfrm>
            <a:off x="977408" y="3048004"/>
            <a:ext cx="6959594" cy="36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8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17387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75867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How Do I Find the Code of Federal Regulations?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1905000"/>
            <a:ext cx="8686801" cy="4759113"/>
          </a:xfrm>
        </p:spPr>
        <p:txBody>
          <a:bodyPr>
            <a:normAutofit/>
          </a:bodyPr>
          <a:lstStyle/>
          <a:p>
            <a:pPr algn="l"/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2. Click on the “Part” applicable to the reference in the NEW Title 129</a:t>
            </a:r>
          </a:p>
          <a:p>
            <a:pPr lvl="2" algn="l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8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47466-D01E-43D7-9D55-29C6D338C6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10" t="16297" b="16296"/>
          <a:stretch/>
        </p:blipFill>
        <p:spPr>
          <a:xfrm>
            <a:off x="1349955" y="3118736"/>
            <a:ext cx="6139290" cy="35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3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0" y="1738700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1"/>
                </a:gs>
                <a:gs pos="0">
                  <a:srgbClr val="FFCC00"/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75867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/>
              <a:t>How Do I Find the Code of Federal Regulations?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1905000"/>
            <a:ext cx="8686801" cy="475911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sz="3500" dirty="0">
                <a:solidFill>
                  <a:schemeClr val="accent1">
                    <a:lumMod val="50000"/>
                  </a:schemeClr>
                </a:solidFill>
              </a:rPr>
              <a:t>Click on the “Subpart” applicable to the part/section you wish to access or “View Full Text”</a:t>
            </a:r>
          </a:p>
          <a:p>
            <a:pPr lvl="2" algn="l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pPr algn="ctr"/>
            <a:fld id="{C92DDF62-0B2E-4B03-9ABF-97D2B29D1729}" type="slidenum">
              <a:rPr lang="en-US" sz="24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9</a:t>
            </a:fld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00201"/>
            <a:ext cx="2133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CC00"/>
                </a:solidFill>
              </a:rPr>
              <a:t>Good Life. Great Resources.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8" y="117683"/>
            <a:ext cx="2520462" cy="666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8B373-2560-4F10-9772-75F77EA23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00" t="13704" r="6667" b="21481"/>
          <a:stretch/>
        </p:blipFill>
        <p:spPr>
          <a:xfrm>
            <a:off x="2895600" y="3111544"/>
            <a:ext cx="5257800" cy="35525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4E8CAD6-B23D-4809-AE6D-CC6CAD884143}"/>
              </a:ext>
            </a:extLst>
          </p:cNvPr>
          <p:cNvSpPr/>
          <p:nvPr/>
        </p:nvSpPr>
        <p:spPr>
          <a:xfrm>
            <a:off x="5105400" y="3886200"/>
            <a:ext cx="685800" cy="3048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1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532</Words>
  <Application>Microsoft Office PowerPoint</Application>
  <PresentationFormat>On-screen Show (4:3)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 Key Changes</vt:lpstr>
      <vt:lpstr>Key Changes (cont’d)  </vt:lpstr>
      <vt:lpstr> New Title Structure</vt:lpstr>
      <vt:lpstr> New Title Structure (cont’d)</vt:lpstr>
      <vt:lpstr>How Do I Navigate the Revised Regulations?</vt:lpstr>
      <vt:lpstr>How Do I Find the Code of Federal Regulations?</vt:lpstr>
      <vt:lpstr>How Do I Find the Code of Federal Regulations?</vt:lpstr>
      <vt:lpstr>How Do I Find the Code of Federal Regulations?</vt:lpstr>
      <vt:lpstr>How Do I Find the Code of Federal Regulations?</vt:lpstr>
      <vt:lpstr>QUESTIONS???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ryan.green</dc:creator>
  <cp:lastModifiedBy>Wharton, Tracy</cp:lastModifiedBy>
  <cp:revision>351</cp:revision>
  <dcterms:created xsi:type="dcterms:W3CDTF">2011-07-22T17:12:03Z</dcterms:created>
  <dcterms:modified xsi:type="dcterms:W3CDTF">2022-08-29T16:39:41Z</dcterms:modified>
</cp:coreProperties>
</file>