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417" r:id="rId5"/>
    <p:sldId id="576" r:id="rId6"/>
    <p:sldId id="324" r:id="rId7"/>
    <p:sldId id="328" r:id="rId8"/>
    <p:sldId id="582" r:id="rId9"/>
    <p:sldId id="583" r:id="rId10"/>
    <p:sldId id="596" r:id="rId11"/>
    <p:sldId id="619" r:id="rId12"/>
    <p:sldId id="595" r:id="rId13"/>
    <p:sldId id="529" r:id="rId14"/>
    <p:sldId id="607" r:id="rId15"/>
    <p:sldId id="585" r:id="rId16"/>
    <p:sldId id="597" r:id="rId17"/>
    <p:sldId id="609" r:id="rId18"/>
    <p:sldId id="611" r:id="rId19"/>
    <p:sldId id="586" r:id="rId20"/>
    <p:sldId id="591" r:id="rId21"/>
    <p:sldId id="613" r:id="rId22"/>
    <p:sldId id="608" r:id="rId23"/>
    <p:sldId id="588" r:id="rId24"/>
    <p:sldId id="610" r:id="rId25"/>
    <p:sldId id="598" r:id="rId26"/>
    <p:sldId id="599" r:id="rId27"/>
    <p:sldId id="600" r:id="rId28"/>
    <p:sldId id="602" r:id="rId29"/>
    <p:sldId id="618" r:id="rId30"/>
    <p:sldId id="601" r:id="rId31"/>
    <p:sldId id="603" r:id="rId32"/>
    <p:sldId id="590" r:id="rId33"/>
    <p:sldId id="592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bza, Christopher M" initials="HCM" lastIdx="1" clrIdx="0">
    <p:extLst>
      <p:ext uri="{19B8F6BF-5375-455C-9EA6-DF929625EA0E}">
        <p15:presenceInfo xmlns:p15="http://schemas.microsoft.com/office/powerpoint/2012/main" userId="S-1-5-21-3697291689-1161744426-439199626-78885" providerId="AD"/>
      </p:ext>
    </p:extLst>
  </p:cmAuthor>
  <p:cmAuthor id="2" name="Hobza, Christopher M" initials="HCM [2]" lastIdx="10" clrIdx="1">
    <p:extLst>
      <p:ext uri="{19B8F6BF-5375-455C-9EA6-DF929625EA0E}">
        <p15:presenceInfo xmlns:p15="http://schemas.microsoft.com/office/powerpoint/2012/main" userId="S::cmhobza@usgs.gov::a9f72b92-2654-4730-a94f-57d5237a4d98" providerId="AD"/>
      </p:ext>
    </p:extLst>
  </p:cmAuthor>
  <p:cmAuthor id="3" name="Rus, David L" initials="RL" lastIdx="21" clrIdx="2">
    <p:extLst>
      <p:ext uri="{19B8F6BF-5375-455C-9EA6-DF929625EA0E}">
        <p15:presenceInfo xmlns:p15="http://schemas.microsoft.com/office/powerpoint/2012/main" userId="S::dlrus@usgs.gov::92f0457d-197b-4562-ad85-221f0b452527" providerId="AD"/>
      </p:ext>
    </p:extLst>
  </p:cmAuthor>
  <p:cmAuthor id="4" name="Densmore, Brenda K" initials="DK" lastIdx="17" clrIdx="3">
    <p:extLst>
      <p:ext uri="{19B8F6BF-5375-455C-9EA6-DF929625EA0E}">
        <p15:presenceInfo xmlns:p15="http://schemas.microsoft.com/office/powerpoint/2012/main" userId="S::bdensmore@usgs.gov::90f0c16a-6623-4d98-9354-8740b84b82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FF9900"/>
    <a:srgbClr val="996633"/>
    <a:srgbClr val="FDA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5770" autoAdjust="0"/>
  </p:normalViewPr>
  <p:slideViewPr>
    <p:cSldViewPr>
      <p:cViewPr varScale="1">
        <p:scale>
          <a:sx n="109" d="100"/>
          <a:sy n="109" d="100"/>
        </p:scale>
        <p:origin x="14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11T13:42:35.357" idx="4">
    <p:pos x="10" y="10"/>
    <p:text>Say to the Board that the shallow well is quaternary</p:text>
    <p:extLst>
      <p:ext uri="{C676402C-5697-4E1C-873F-D02D1690AC5C}">
        <p15:threadingInfo xmlns:p15="http://schemas.microsoft.com/office/powerpoint/2012/main" timeZoneBias="360"/>
      </p:ext>
    </p:extLst>
  </p:cm>
  <p:cm authorId="2" dt="2020-12-11T13:43:52.586" idx="5">
    <p:pos x="10" y="106"/>
    <p:text>And deeper 1 or 2 wells are in the Ogallala</p:text>
    <p:extLst>
      <p:ext uri="{C676402C-5697-4E1C-873F-D02D1690AC5C}">
        <p15:threadingInfo xmlns:p15="http://schemas.microsoft.com/office/powerpoint/2012/main" timeZoneBias="360">
          <p15:parentCm authorId="2" idx="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11T13:49:08.869" idx="8">
    <p:pos x="10" y="10"/>
    <p:text>Define pre=modern</p:text>
    <p:extLst>
      <p:ext uri="{C676402C-5697-4E1C-873F-D02D1690AC5C}">
        <p15:threadingInfo xmlns:p15="http://schemas.microsoft.com/office/powerpoint/2012/main" timeZoneBias="360"/>
      </p:ext>
    </p:extLst>
  </p:cm>
  <p:cm authorId="2" dt="2020-12-11T13:49:59.332" idx="9">
    <p:pos x="10" y="106"/>
    <p:text>write it out</p:text>
    <p:extLst>
      <p:ext uri="{C676402C-5697-4E1C-873F-D02D1690AC5C}">
        <p15:threadingInfo xmlns:p15="http://schemas.microsoft.com/office/powerpoint/2012/main" timeZoneBias="360">
          <p15:parentCm authorId="2" idx="8"/>
        </p15:threadingInfo>
      </p:ext>
    </p:extLst>
  </p:cm>
  <p:cm authorId="2" dt="2020-12-11T13:54:09.659" idx="10">
    <p:pos x="10" y="202"/>
    <p:text>" &gt; 50 years "</p:text>
    <p:extLst>
      <p:ext uri="{C676402C-5697-4E1C-873F-D02D1690AC5C}">
        <p15:threadingInfo xmlns:p15="http://schemas.microsoft.com/office/powerpoint/2012/main" timeZoneBias="360">
          <p15:parentCm authorId="2" idx="8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11T13:45:54.854" idx="7">
    <p:pos x="10" y="10"/>
    <p:text>Show these slides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11T13:44:57.446" idx="6">
    <p:pos x="10" y="10"/>
    <p:text>No Ogallala on this one off the east edge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45EC-A3D4-4220-902A-6E6CAF396AAF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6D3-F226-4633-84F6-1953BD621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Interpretation of Hydrogeologic Data to Support Groundwater Management, Bazile Groundwater Management Area, Northeast Nebraska, 2019—A Case Demonstration of the Nebraska </a:t>
            </a:r>
            <a:r>
              <a:rPr lang="en-US" sz="1200" dirty="0" err="1"/>
              <a:t>Geocloud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01-LE-03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Wausa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SW)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19S TD=180 ft is P-P Sand w/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near water table ~160 ft,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19M TD=245 ft is P-P Sand w/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near base (K=247.5 ft)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07-LE-99 (Osmond NW)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3S TD=30 ft is P-P sand w/ gravel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3M TD=71 ft is top of To (No silt/clay layer between sands.)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 TD=131 ft is near base of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8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2-UE-01 )(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Ebel’s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[SLIDE 30]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9M TD=78 ft is top of To (Thin Q S&amp;G then 4 ft of silt,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clyey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@base on top of To sd.),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9D TD+165 ft is middle of To (K=298 ft).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should be released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2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A385C-9F1A-4595-9520-EA6C4159C1D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90000"/>
                  </a:schemeClr>
                </a:solidFill>
              </a:rPr>
              <a:t>Since 2007, Nebraska has spent nearly $10 million in </a:t>
            </a:r>
            <a:r>
              <a:rPr lang="en-US" sz="1200" dirty="0" err="1">
                <a:solidFill>
                  <a:schemeClr val="bg1">
                    <a:lumMod val="90000"/>
                  </a:schemeClr>
                </a:solidFill>
              </a:rPr>
              <a:t>AEM</a:t>
            </a:r>
            <a:r>
              <a:rPr lang="en-US" sz="1200" dirty="0">
                <a:solidFill>
                  <a:schemeClr val="bg1">
                    <a:lumMod val="90000"/>
                  </a:schemeClr>
                </a:solidFill>
              </a:rPr>
              <a:t>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Assemble, quality assure and store geologic data from various formats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Assembled additional data sources for comprehensive interpretation using the improved geologic framework as additional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Repeated sampling can document temporal changes in nitrate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PP gravel</a:t>
            </a:r>
          </a:p>
          <a:p>
            <a:r>
              <a:rPr lang="en-US" dirty="0"/>
              <a:t>Aquifer is overlain by coarse sediments, thin unsaturated zone </a:t>
            </a:r>
          </a:p>
          <a:p>
            <a:r>
              <a:rPr lang="en-US" dirty="0"/>
              <a:t>Aquifer is relatively thin composed of coarse deposits</a:t>
            </a:r>
          </a:p>
          <a:p>
            <a:r>
              <a:rPr lang="en-US" dirty="0"/>
              <a:t>High nitrate, young groundwater present throughout aquifer, CFCs were used as the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9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08-UE-01 (Brunswick-SW)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15S, TD=132 ft is P-P S&amp;G,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15M TD=197 ft is top of To(beneath ~4 ft of To clay, silty), and</a:t>
            </a:r>
          </a:p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15D TD=312 ft is the middle of To. (K=493 ft)</a:t>
            </a:r>
          </a:p>
          <a:p>
            <a:endParaRPr lang="en-US" dirty="0"/>
          </a:p>
          <a:p>
            <a:r>
              <a:rPr lang="en-US" dirty="0"/>
              <a:t>Shallow aquifer shows some nitrate contamination in well 15S</a:t>
            </a:r>
          </a:p>
          <a:p>
            <a:r>
              <a:rPr lang="en-US" dirty="0"/>
              <a:t>6 meters or 20 feet of silt and loess separate the shallow and medium well;</a:t>
            </a:r>
          </a:p>
          <a:p>
            <a:r>
              <a:rPr lang="en-US" dirty="0" err="1"/>
              <a:t>AEM</a:t>
            </a:r>
            <a:r>
              <a:rPr lang="en-US" dirty="0"/>
              <a:t> not detecting these layers, continued sampling of wells 15M and 15D are needed to determine if nitrate threatens deeper GW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0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Hits of pesticides were detected in two locations; Near Creighton water system the other location is above where </a:t>
            </a:r>
            <a:r>
              <a:rPr lang="en-US" dirty="0" err="1"/>
              <a:t>AGF</a:t>
            </a:r>
            <a:r>
              <a:rPr lang="en-US" dirty="0"/>
              <a:t> interpreted a paleochannel the outcrops near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D06D3-F226-4633-84F6-1953BD621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8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 eaLnBrk="0" hangingPunct="0"/>
            <a:r>
              <a:rPr lang="en-US" sz="1000" b="1">
                <a:solidFill>
                  <a:schemeClr val="bg1"/>
                </a:solidFill>
              </a:rPr>
              <a:t>U.S. Department of the Interior</a:t>
            </a:r>
          </a:p>
          <a:p>
            <a:pPr defTabSz="885825" eaLnBrk="0" hangingPunct="0"/>
            <a:r>
              <a:rPr lang="en-US" sz="1000" b="1">
                <a:solidFill>
                  <a:schemeClr val="bg1"/>
                </a:solidFill>
              </a:rPr>
              <a:t>U.S. Geological Survey</a:t>
            </a:r>
          </a:p>
        </p:txBody>
      </p:sp>
      <p:pic>
        <p:nvPicPr>
          <p:cNvPr id="5" name="Picture 5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88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1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4C40"/>
            </a:gs>
            <a:gs pos="100000">
              <a:srgbClr val="66A48B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ident-small_4_onscreen_png"/>
          <p:cNvPicPr>
            <a:picLocks noChangeAspect="1" noChangeArrowheads="1"/>
          </p:cNvPicPr>
          <p:nvPr/>
        </p:nvPicPr>
        <p:blipFill>
          <a:blip r:embed="rId1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57200" y="6107113"/>
            <a:ext cx="1143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1371600"/>
            <a:ext cx="8229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F8E209A-046A-47BA-8D9B-FACB9F5FA9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23183"/>
            <a:ext cx="8573697" cy="1430434"/>
          </a:xfrm>
        </p:spPr>
        <p:txBody>
          <a:bodyPr/>
          <a:lstStyle/>
          <a:p>
            <a:pPr algn="ctr"/>
            <a:br>
              <a:rPr lang="en-US" sz="2800" b="0" dirty="0"/>
            </a:br>
            <a:r>
              <a:rPr lang="en-US" sz="2800" b="0" dirty="0"/>
              <a:t> </a:t>
            </a:r>
            <a:r>
              <a:rPr lang="en-US" sz="3200" dirty="0"/>
              <a:t>Interpretation of Hydrogeologic Data to Support Groundwater Management, Bazile Groundwater Management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0" y="4419600"/>
            <a:ext cx="5105400" cy="1752600"/>
          </a:xfrm>
        </p:spPr>
        <p:txBody>
          <a:bodyPr/>
          <a:lstStyle/>
          <a:p>
            <a:pPr algn="ctr">
              <a:defRPr/>
            </a:pPr>
            <a:r>
              <a:rPr lang="en-US" sz="1400" dirty="0"/>
              <a:t>Chris Hobza, Lead Hydrologist, P.G.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With contributions from: </a:t>
            </a:r>
          </a:p>
          <a:p>
            <a:pPr algn="ctr">
              <a:defRPr/>
            </a:pPr>
            <a:r>
              <a:rPr lang="en-US" sz="1400" dirty="0"/>
              <a:t>Sue Lackey, Dan Snow, Jesse Korus, and Katie Cameron</a:t>
            </a:r>
          </a:p>
          <a:p>
            <a:pPr algn="ctr">
              <a:defRPr/>
            </a:pPr>
            <a:r>
              <a:rPr lang="en-US" sz="1400" dirty="0"/>
              <a:t>April 13, 2021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99CD37-E450-49AA-9914-8A6DCC1941DB}"/>
              </a:ext>
            </a:extLst>
          </p:cNvPr>
          <p:cNvSpPr txBox="1">
            <a:spLocks/>
          </p:cNvSpPr>
          <p:nvPr/>
        </p:nvSpPr>
        <p:spPr bwMode="auto">
          <a:xfrm>
            <a:off x="152400" y="2590800"/>
            <a:ext cx="8573697" cy="143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99"/>
                </a:solidFill>
                <a:latin typeface="Arial" charset="0"/>
              </a:defRPr>
            </a:lvl9pPr>
          </a:lstStyle>
          <a:p>
            <a:pPr algn="ctr"/>
            <a:br>
              <a:rPr lang="en-US" sz="2800" b="0" kern="0" dirty="0"/>
            </a:br>
            <a:r>
              <a:rPr lang="en-US" sz="2800" b="0" kern="0" dirty="0"/>
              <a:t> </a:t>
            </a:r>
            <a:r>
              <a:rPr lang="en-US" sz="1800" i="1" kern="0" dirty="0"/>
              <a:t>A case demonstration of the Nebraska </a:t>
            </a:r>
            <a:r>
              <a:rPr lang="en-US" sz="1800" i="1" kern="0" dirty="0" err="1"/>
              <a:t>Geocloud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366448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6FE7-4234-4D4F-9621-1FFF3A1B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age tracers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C062-C278-4481-9FC8-18F92C4E8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114800"/>
          </a:xfrm>
        </p:spPr>
        <p:txBody>
          <a:bodyPr/>
          <a:lstStyle/>
          <a:p>
            <a:r>
              <a:rPr lang="en-US" dirty="0"/>
              <a:t>Concentration ~ groundwater age</a:t>
            </a:r>
          </a:p>
          <a:p>
            <a:r>
              <a:rPr lang="en-US" dirty="0"/>
              <a:t>Generally speaking, the concentration of these constituents is well characterized and varies over time</a:t>
            </a:r>
          </a:p>
          <a:p>
            <a:r>
              <a:rPr lang="en-US" dirty="0"/>
              <a:t>“Young” tracers:</a:t>
            </a:r>
          </a:p>
          <a:p>
            <a:pPr lvl="1"/>
            <a:r>
              <a:rPr lang="en-US" dirty="0"/>
              <a:t>Tritium (</a:t>
            </a:r>
            <a:r>
              <a:rPr lang="en-US" baseline="30000" dirty="0"/>
              <a:t>3</a:t>
            </a:r>
            <a:r>
              <a:rPr lang="en-US" dirty="0"/>
              <a:t>H)</a:t>
            </a:r>
          </a:p>
          <a:p>
            <a:pPr lvl="1"/>
            <a:r>
              <a:rPr lang="en-US" dirty="0"/>
              <a:t>Tritium-helium </a:t>
            </a:r>
          </a:p>
          <a:p>
            <a:pPr lvl="1"/>
            <a:r>
              <a:rPr lang="en-US" dirty="0"/>
              <a:t>CFCs (chlorofluorocarbons)</a:t>
            </a:r>
          </a:p>
          <a:p>
            <a:r>
              <a:rPr lang="en-US" dirty="0"/>
              <a:t>Groundwater greater than 50 years old considered “pre-modern”</a:t>
            </a:r>
          </a:p>
        </p:txBody>
      </p:sp>
    </p:spTree>
    <p:extLst>
      <p:ext uri="{BB962C8B-B14F-4D97-AF65-F5344CB8AC3E}">
        <p14:creationId xmlns:p14="http://schemas.microsoft.com/office/powerpoint/2010/main" val="175046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AE10F-A7C2-4E3C-B628-16B74A46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BGMA</a:t>
            </a:r>
            <a:r>
              <a:rPr lang="en-US" dirty="0"/>
              <a:t> age tracer samples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A3CC8-7140-4F09-AC49-90C68000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73" y="1447800"/>
            <a:ext cx="7180752" cy="5257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4F36449-E925-4970-924D-509D3273A8BB}"/>
              </a:ext>
            </a:extLst>
          </p:cNvPr>
          <p:cNvSpPr/>
          <p:nvPr/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61A1B-1E1D-4E1C-96FC-E944A3D8B75C}"/>
              </a:ext>
            </a:extLst>
          </p:cNvPr>
          <p:cNvSpPr txBox="1"/>
          <p:nvPr/>
        </p:nvSpPr>
        <p:spPr>
          <a:xfrm>
            <a:off x="4724400" y="1976735"/>
            <a:ext cx="902811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ML-6S</a:t>
            </a:r>
          </a:p>
          <a:p>
            <a:r>
              <a:rPr lang="en-US" dirty="0">
                <a:solidFill>
                  <a:srgbClr val="FF0000"/>
                </a:solidFill>
              </a:rPr>
              <a:t>ML-6M</a:t>
            </a:r>
          </a:p>
          <a:p>
            <a:r>
              <a:rPr lang="en-US" dirty="0">
                <a:solidFill>
                  <a:srgbClr val="FF0000"/>
                </a:solidFill>
              </a:rPr>
              <a:t>ML-6D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3463AB-045C-47AE-A9DB-9C02F47E9CB6}"/>
              </a:ext>
            </a:extLst>
          </p:cNvPr>
          <p:cNvSpPr/>
          <p:nvPr/>
        </p:nvSpPr>
        <p:spPr bwMode="auto">
          <a:xfrm>
            <a:off x="4572000" y="41148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2E1C8-9CDD-477D-B3DD-B70E861DFFD4}"/>
              </a:ext>
            </a:extLst>
          </p:cNvPr>
          <p:cNvSpPr txBox="1"/>
          <p:nvPr/>
        </p:nvSpPr>
        <p:spPr>
          <a:xfrm>
            <a:off x="4800600" y="3492580"/>
            <a:ext cx="633507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15S</a:t>
            </a:r>
          </a:p>
          <a:p>
            <a:r>
              <a:rPr lang="en-US" dirty="0">
                <a:solidFill>
                  <a:srgbClr val="FF0000"/>
                </a:solidFill>
              </a:rPr>
              <a:t>15M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CA1FD-92C1-4791-AEA4-B5FECF044ADD}"/>
              </a:ext>
            </a:extLst>
          </p:cNvPr>
          <p:cNvSpPr txBox="1"/>
          <p:nvPr/>
        </p:nvSpPr>
        <p:spPr>
          <a:xfrm>
            <a:off x="152400" y="4238625"/>
            <a:ext cx="4044697" cy="175432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 dirty="0"/>
              <a:t>Age tracer studies</a:t>
            </a:r>
            <a:r>
              <a:rPr lang="en-US" dirty="0"/>
              <a:t>:</a:t>
            </a:r>
          </a:p>
          <a:p>
            <a:r>
              <a:rPr lang="en-US" dirty="0"/>
              <a:t>Burbach and Spalding, 2001</a:t>
            </a:r>
          </a:p>
          <a:p>
            <a:r>
              <a:rPr lang="en-US" dirty="0"/>
              <a:t>Snow and Miller, 2018</a:t>
            </a:r>
          </a:p>
          <a:p>
            <a:r>
              <a:rPr lang="en-US" dirty="0"/>
              <a:t>Steele, 2003 (previously unpublished)</a:t>
            </a:r>
          </a:p>
          <a:p>
            <a:r>
              <a:rPr lang="en-US" dirty="0"/>
              <a:t>Steele, 2007 (previously unpublished)</a:t>
            </a:r>
            <a:endParaRPr lang="en-US" dirty="0">
              <a:cs typeface="Arial"/>
            </a:endParaRPr>
          </a:p>
          <a:p>
            <a:r>
              <a:rPr lang="en-US" dirty="0"/>
              <a:t>Stanton and others, 2007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8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78DD0-EDE4-4E9B-99A2-632B226E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tracer and nitrate data (Creighton block area)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C38C5-C91D-4764-BDAB-2E61295B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974"/>
            <a:ext cx="7952742" cy="5534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43E2D-150D-4878-B496-CD4797644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01" t="58692" r="41552" b="24785"/>
          <a:stretch/>
        </p:blipFill>
        <p:spPr>
          <a:xfrm flipV="1">
            <a:off x="8884920" y="3733799"/>
            <a:ext cx="68579" cy="45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B240C-03CC-47CF-B3D4-450E0180C45F}"/>
              </a:ext>
            </a:extLst>
          </p:cNvPr>
          <p:cNvSpPr txBox="1"/>
          <p:nvPr/>
        </p:nvSpPr>
        <p:spPr>
          <a:xfrm>
            <a:off x="2038512" y="2286826"/>
            <a:ext cx="214680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Top of Pierre Shale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2AD4BC7-5908-4A8B-B494-B97D315D0EA4}"/>
              </a:ext>
            </a:extLst>
          </p:cNvPr>
          <p:cNvCxnSpPr/>
          <p:nvPr/>
        </p:nvCxnSpPr>
        <p:spPr bwMode="auto">
          <a:xfrm flipV="1">
            <a:off x="2057400" y="2726171"/>
            <a:ext cx="457200" cy="9189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9E9C9C-F69A-4C51-9C07-486496D80365}"/>
              </a:ext>
            </a:extLst>
          </p:cNvPr>
          <p:cNvSpPr txBox="1"/>
          <p:nvPr/>
        </p:nvSpPr>
        <p:spPr>
          <a:xfrm>
            <a:off x="4484258" y="2106828"/>
            <a:ext cx="262123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Spring 2017 water table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CCED9F-879A-4AA1-9237-7E0552BF2E56}"/>
              </a:ext>
            </a:extLst>
          </p:cNvPr>
          <p:cNvCxnSpPr/>
          <p:nvPr/>
        </p:nvCxnSpPr>
        <p:spPr bwMode="auto">
          <a:xfrm flipV="1">
            <a:off x="3810000" y="2471492"/>
            <a:ext cx="723900" cy="6567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670789-EC73-4167-99D9-B9E5E0C1E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518" y="1955614"/>
            <a:ext cx="2696970" cy="1861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DE13F6-8E24-4FEA-B82F-78756C260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86" y="1445630"/>
            <a:ext cx="4028064" cy="37045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47BA7C-696A-43EF-AB39-C49A3229A40A}"/>
              </a:ext>
            </a:extLst>
          </p:cNvPr>
          <p:cNvSpPr txBox="1"/>
          <p:nvPr/>
        </p:nvSpPr>
        <p:spPr>
          <a:xfrm>
            <a:off x="32842" y="3444655"/>
            <a:ext cx="172996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ML-6M  </a:t>
            </a:r>
          </a:p>
          <a:p>
            <a:r>
              <a:rPr lang="en-US" dirty="0">
                <a:solidFill>
                  <a:srgbClr val="FF0000"/>
                </a:solidFill>
              </a:rPr>
              <a:t>15 to &lt;20 mg/L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B34EBA-A34E-4215-9EED-12B712564D16}"/>
              </a:ext>
            </a:extLst>
          </p:cNvPr>
          <p:cNvSpPr txBox="1"/>
          <p:nvPr/>
        </p:nvSpPr>
        <p:spPr>
          <a:xfrm>
            <a:off x="125781" y="4072833"/>
            <a:ext cx="1069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25 years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F14D2-116E-4822-943E-A6D888E55203}"/>
              </a:ext>
            </a:extLst>
          </p:cNvPr>
          <p:cNvSpPr txBox="1"/>
          <p:nvPr/>
        </p:nvSpPr>
        <p:spPr>
          <a:xfrm>
            <a:off x="2344553" y="3297914"/>
            <a:ext cx="196079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ML-6S  &gt;20 mg/L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770C50-B451-4C72-98C2-945E7371620D}"/>
              </a:ext>
            </a:extLst>
          </p:cNvPr>
          <p:cNvSpPr txBox="1"/>
          <p:nvPr/>
        </p:nvSpPr>
        <p:spPr>
          <a:xfrm>
            <a:off x="2286000" y="3814244"/>
            <a:ext cx="255069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ML-6D  10 to &lt;15 mg/L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BDD4FF-349B-48E9-8489-EEBF69ED945D}"/>
              </a:ext>
            </a:extLst>
          </p:cNvPr>
          <p:cNvSpPr txBox="1"/>
          <p:nvPr/>
        </p:nvSpPr>
        <p:spPr>
          <a:xfrm>
            <a:off x="4279671" y="3297914"/>
            <a:ext cx="1069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22 years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A01D3D-552C-4C2B-BE39-365CF404666E}"/>
              </a:ext>
            </a:extLst>
          </p:cNvPr>
          <p:cNvSpPr txBox="1"/>
          <p:nvPr/>
        </p:nvSpPr>
        <p:spPr>
          <a:xfrm>
            <a:off x="4790434" y="3806818"/>
            <a:ext cx="1069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28 years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1B1813-403A-48DC-B0DD-8BF3BBF2C3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695" b="17033"/>
          <a:stretch/>
        </p:blipFill>
        <p:spPr>
          <a:xfrm>
            <a:off x="3429000" y="5307777"/>
            <a:ext cx="3193417" cy="15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5A99E2-018A-456B-A583-AE7E669C3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8249026" cy="556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182518-436B-47E3-B4E9-8C3C6D7E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624" y="1420730"/>
            <a:ext cx="4126717" cy="292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C8FC9-3A67-45DB-A907-49890212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tracer and nitrate data (Upper Elkhorn </a:t>
            </a:r>
            <a:r>
              <a:rPr lang="en-US" dirty="0" err="1"/>
              <a:t>NRD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D74A8-5F6F-4183-92B3-14734CC5AB7C}"/>
              </a:ext>
            </a:extLst>
          </p:cNvPr>
          <p:cNvSpPr txBox="1"/>
          <p:nvPr/>
        </p:nvSpPr>
        <p:spPr>
          <a:xfrm>
            <a:off x="1162284" y="2028348"/>
            <a:ext cx="20762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15S 5 to &lt;10 mg/L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2F615-B828-4174-B61A-7C0663472A38}"/>
              </a:ext>
            </a:extLst>
          </p:cNvPr>
          <p:cNvSpPr txBox="1"/>
          <p:nvPr/>
        </p:nvSpPr>
        <p:spPr>
          <a:xfrm>
            <a:off x="4193356" y="2327176"/>
            <a:ext cx="153760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15M &lt;2 mg/L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7D13B-DC30-42E8-A733-0FA6A6530D08}"/>
              </a:ext>
            </a:extLst>
          </p:cNvPr>
          <p:cNvSpPr txBox="1"/>
          <p:nvPr/>
        </p:nvSpPr>
        <p:spPr>
          <a:xfrm>
            <a:off x="1536913" y="2913102"/>
            <a:ext cx="151195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15D &lt;2 mg/L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384A33-7B1A-4AFE-B965-B0ABC0C51388}"/>
              </a:ext>
            </a:extLst>
          </p:cNvPr>
          <p:cNvSpPr txBox="1"/>
          <p:nvPr/>
        </p:nvSpPr>
        <p:spPr>
          <a:xfrm>
            <a:off x="1539439" y="2359580"/>
            <a:ext cx="1069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38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84A9C-7E51-498D-B33A-59481269CC3C}"/>
              </a:ext>
            </a:extLst>
          </p:cNvPr>
          <p:cNvSpPr txBox="1"/>
          <p:nvPr/>
        </p:nvSpPr>
        <p:spPr>
          <a:xfrm>
            <a:off x="4260682" y="2696508"/>
            <a:ext cx="12682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&gt; 50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ED33B-0DDE-4A1E-B1C0-A5052CEC37C3}"/>
              </a:ext>
            </a:extLst>
          </p:cNvPr>
          <p:cNvSpPr txBox="1"/>
          <p:nvPr/>
        </p:nvSpPr>
        <p:spPr>
          <a:xfrm>
            <a:off x="1594133" y="3244334"/>
            <a:ext cx="12682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&gt; 50 years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55DD6E-E26D-4E43-881F-B4C62F79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514" y="2314249"/>
            <a:ext cx="4535531" cy="4059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8EADB0-0D8E-451C-90A3-91476E44040F}"/>
              </a:ext>
            </a:extLst>
          </p:cNvPr>
          <p:cNvSpPr txBox="1"/>
          <p:nvPr/>
        </p:nvSpPr>
        <p:spPr>
          <a:xfrm>
            <a:off x="4612319" y="3753534"/>
            <a:ext cx="2714350" cy="646331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Layers of silt separate</a:t>
            </a:r>
          </a:p>
          <a:p>
            <a:r>
              <a:rPr lang="en-US" dirty="0"/>
              <a:t>screened intervals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CB1040-08AA-4B86-99DA-EFB3BA1F6DF5}"/>
              </a:ext>
            </a:extLst>
          </p:cNvPr>
          <p:cNvSpPr/>
          <p:nvPr/>
        </p:nvSpPr>
        <p:spPr bwMode="auto">
          <a:xfrm>
            <a:off x="3505200" y="3753534"/>
            <a:ext cx="838200" cy="646331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D73009-36C3-4CC7-8F2C-64AD30FB1398}"/>
              </a:ext>
            </a:extLst>
          </p:cNvPr>
          <p:cNvSpPr txBox="1"/>
          <p:nvPr/>
        </p:nvSpPr>
        <p:spPr>
          <a:xfrm>
            <a:off x="4621844" y="4637619"/>
            <a:ext cx="3916457" cy="646331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 fine-grained layers not resolved</a:t>
            </a:r>
          </a:p>
          <a:p>
            <a:r>
              <a:rPr lang="en-US" dirty="0"/>
              <a:t>by </a:t>
            </a:r>
            <a:r>
              <a:rPr lang="en-US" dirty="0" err="1"/>
              <a:t>AEM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CDA06-0C05-4EFA-A493-D16440B346A6}"/>
              </a:ext>
            </a:extLst>
          </p:cNvPr>
          <p:cNvSpPr txBox="1"/>
          <p:nvPr/>
        </p:nvSpPr>
        <p:spPr>
          <a:xfrm>
            <a:off x="4612319" y="5586227"/>
            <a:ext cx="4288353" cy="646331"/>
          </a:xfrm>
          <a:prstGeom prst="rect">
            <a:avLst/>
          </a:prstGeom>
          <a:solidFill>
            <a:srgbClr val="FFFFFF"/>
          </a:solidFill>
          <a:ln w="158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Fine-grained layers may slow or prevent</a:t>
            </a:r>
          </a:p>
          <a:p>
            <a:r>
              <a:rPr lang="en-US" dirty="0"/>
              <a:t>movement of high nitrate groundwater</a:t>
            </a:r>
          </a:p>
        </p:txBody>
      </p:sp>
    </p:spTree>
    <p:extLst>
      <p:ext uri="{BB962C8B-B14F-4D97-AF65-F5344CB8AC3E}">
        <p14:creationId xmlns:p14="http://schemas.microsoft.com/office/powerpoint/2010/main" val="6582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B9FC-453A-4347-9417-E10931A8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 detections in groundwater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3664F-2A30-4409-8D19-4B88247E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423447"/>
            <a:ext cx="7373559" cy="5434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29DABB-7C2C-44D5-AEF3-086ABD7416C8}"/>
              </a:ext>
            </a:extLst>
          </p:cNvPr>
          <p:cNvSpPr txBox="1"/>
          <p:nvPr/>
        </p:nvSpPr>
        <p:spPr>
          <a:xfrm>
            <a:off x="1676400" y="2133600"/>
            <a:ext cx="329231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Creighton Water System block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40A802-C4C7-42FC-9701-352DB74A2827}"/>
              </a:ext>
            </a:extLst>
          </p:cNvPr>
          <p:cNvSpPr/>
          <p:nvPr/>
        </p:nvSpPr>
        <p:spPr bwMode="auto">
          <a:xfrm>
            <a:off x="1905000" y="3341132"/>
            <a:ext cx="5029200" cy="1219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7DDCEB-1011-4722-A290-1E7E95996AFF}"/>
              </a:ext>
            </a:extLst>
          </p:cNvPr>
          <p:cNvCxnSpPr/>
          <p:nvPr/>
        </p:nvCxnSpPr>
        <p:spPr bwMode="auto">
          <a:xfrm>
            <a:off x="4191000" y="2438400"/>
            <a:ext cx="777712" cy="2931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98F247-532E-49EB-AE49-E660060FA1BB}"/>
              </a:ext>
            </a:extLst>
          </p:cNvPr>
          <p:cNvSpPr txBox="1"/>
          <p:nvPr/>
        </p:nvSpPr>
        <p:spPr>
          <a:xfrm>
            <a:off x="79475" y="4420617"/>
            <a:ext cx="27366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Interpreted paleochannel</a:t>
            </a:r>
          </a:p>
        </p:txBody>
      </p:sp>
    </p:spTree>
    <p:extLst>
      <p:ext uri="{BB962C8B-B14F-4D97-AF65-F5344CB8AC3E}">
        <p14:creationId xmlns:p14="http://schemas.microsoft.com/office/powerpoint/2010/main" val="307177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A020-EBC3-4B22-93DC-DD9025D2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Interpreted paleochannel (</a:t>
            </a:r>
            <a:r>
              <a:rPr lang="en-US" dirty="0" err="1"/>
              <a:t>Cannia</a:t>
            </a:r>
            <a:r>
              <a:rPr lang="en-US" dirty="0"/>
              <a:t> and others,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A9A46-616D-4DBF-9102-DF350A48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437418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AE3C86-6292-4DD1-AADB-0DAE5D1EFA07}"/>
              </a:ext>
            </a:extLst>
          </p:cNvPr>
          <p:cNvSpPr txBox="1"/>
          <p:nvPr/>
        </p:nvSpPr>
        <p:spPr>
          <a:xfrm>
            <a:off x="4618759" y="1576685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Paleochannel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34FFDB-80AA-44A3-874B-7738CDB3C553}"/>
              </a:ext>
            </a:extLst>
          </p:cNvPr>
          <p:cNvCxnSpPr/>
          <p:nvPr/>
        </p:nvCxnSpPr>
        <p:spPr bwMode="auto">
          <a:xfrm flipV="1">
            <a:off x="3505200" y="1981200"/>
            <a:ext cx="1676400" cy="16002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204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61DE-1433-412D-8ABD-772E56EF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 detections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C7B6B-66AC-4D27-A420-B5720F9F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8129116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D39BA9-1FDC-4946-B34D-BC79190ED2DD}"/>
              </a:ext>
            </a:extLst>
          </p:cNvPr>
          <p:cNvSpPr txBox="1"/>
          <p:nvPr/>
        </p:nvSpPr>
        <p:spPr>
          <a:xfrm>
            <a:off x="4876800" y="1524000"/>
            <a:ext cx="354456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Thin, discontinuous vadose zone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7E0192-596C-4F5D-8EA1-96BE13B265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4558" y="1893332"/>
            <a:ext cx="812242" cy="4688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C763A7-A1A7-40CC-8550-1952DB8D3CA3}"/>
              </a:ext>
            </a:extLst>
          </p:cNvPr>
          <p:cNvSpPr txBox="1"/>
          <p:nvPr/>
        </p:nvSpPr>
        <p:spPr>
          <a:xfrm>
            <a:off x="2819400" y="3173968"/>
            <a:ext cx="15824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Paleochannel</a:t>
            </a:r>
          </a:p>
        </p:txBody>
      </p:sp>
    </p:spTree>
    <p:extLst>
      <p:ext uri="{BB962C8B-B14F-4D97-AF65-F5344CB8AC3E}">
        <p14:creationId xmlns:p14="http://schemas.microsoft.com/office/powerpoint/2010/main" val="566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CF7-C606-4B1F-8136-9FD02648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findings from water-quality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B71-2E6F-4D34-826A-91654E652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495800"/>
          </a:xfrm>
        </p:spPr>
        <p:txBody>
          <a:bodyPr/>
          <a:lstStyle/>
          <a:p>
            <a:r>
              <a:rPr lang="en-US" sz="2700" dirty="0"/>
              <a:t>Shallow groundwater indicated to be “young” with elevated concentration of nitrate</a:t>
            </a:r>
          </a:p>
          <a:p>
            <a:r>
              <a:rPr lang="en-US" sz="2700" dirty="0"/>
              <a:t>Deeper groundwater often is greater than 50 years with nitrate below background (2 mg/L)</a:t>
            </a:r>
          </a:p>
          <a:p>
            <a:r>
              <a:rPr lang="en-US" sz="2700" dirty="0"/>
              <a:t>Well logs indicate screens separated by fine grained layers; however, these layers are often not mapped with </a:t>
            </a:r>
            <a:r>
              <a:rPr lang="en-US" sz="2700" dirty="0" err="1"/>
              <a:t>AEM</a:t>
            </a:r>
            <a:endParaRPr lang="en-US" sz="2700" dirty="0"/>
          </a:p>
          <a:p>
            <a:r>
              <a:rPr lang="en-US" sz="2700" dirty="0"/>
              <a:t>Without water-level data, unsure of how effective of a hydraulic barrier these fine grain layers are</a:t>
            </a:r>
          </a:p>
        </p:txBody>
      </p:sp>
    </p:spTree>
    <p:extLst>
      <p:ext uri="{BB962C8B-B14F-4D97-AF65-F5344CB8AC3E}">
        <p14:creationId xmlns:p14="http://schemas.microsoft.com/office/powerpoint/2010/main" val="364069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CC2A-5E80-4F36-9143-A3409A49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groundwater 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C71FB-D0FC-4A1D-ABB4-B672B1418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Examined groundwater level hydrographs from 15 wells in </a:t>
            </a:r>
            <a:r>
              <a:rPr lang="en-US" dirty="0" err="1"/>
              <a:t>BGMA</a:t>
            </a:r>
            <a:endParaRPr lang="en-US" dirty="0"/>
          </a:p>
          <a:p>
            <a:r>
              <a:rPr lang="en-US" dirty="0"/>
              <a:t>Nearly all wells affected by seasonal groundwater pumping</a:t>
            </a:r>
          </a:p>
          <a:p>
            <a:r>
              <a:rPr lang="en-US" dirty="0"/>
              <a:t>The collection of continuous groundwater levels from multiple wells within a well nest provided the most useful information</a:t>
            </a:r>
          </a:p>
          <a:p>
            <a:r>
              <a:rPr lang="en-US" dirty="0"/>
              <a:t>Examine the hydraulic connectivity of shallow and deeper parts of the aquifer</a:t>
            </a:r>
          </a:p>
        </p:txBody>
      </p:sp>
    </p:spTree>
    <p:extLst>
      <p:ext uri="{BB962C8B-B14F-4D97-AF65-F5344CB8AC3E}">
        <p14:creationId xmlns:p14="http://schemas.microsoft.com/office/powerpoint/2010/main" val="120673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8C9C-20D0-4070-A335-46957BC6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continuous groundwater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26997-DF4E-4827-8883-63E7F50E1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47801"/>
            <a:ext cx="7367837" cy="5410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4709C2-6EF2-471A-986D-30C6B3EFA75C}"/>
              </a:ext>
            </a:extLst>
          </p:cNvPr>
          <p:cNvSpPr/>
          <p:nvPr/>
        </p:nvSpPr>
        <p:spPr bwMode="auto">
          <a:xfrm>
            <a:off x="6858000" y="2447925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4C2C8-8E63-45A7-8A6F-535CA889175A}"/>
              </a:ext>
            </a:extLst>
          </p:cNvPr>
          <p:cNvSpPr/>
          <p:nvPr/>
        </p:nvSpPr>
        <p:spPr bwMode="auto">
          <a:xfrm>
            <a:off x="3962400" y="35052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778EF1-F772-45CB-BFDE-1D995343162B}"/>
              </a:ext>
            </a:extLst>
          </p:cNvPr>
          <p:cNvSpPr/>
          <p:nvPr/>
        </p:nvSpPr>
        <p:spPr bwMode="auto">
          <a:xfrm>
            <a:off x="6172200" y="3276600"/>
            <a:ext cx="228600" cy="2286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50EA4-ED68-4D82-B389-AF14560157D3}"/>
              </a:ext>
            </a:extLst>
          </p:cNvPr>
          <p:cNvSpPr txBox="1"/>
          <p:nvPr/>
        </p:nvSpPr>
        <p:spPr>
          <a:xfrm>
            <a:off x="7086600" y="2124759"/>
            <a:ext cx="633507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19S</a:t>
            </a:r>
          </a:p>
          <a:p>
            <a:r>
              <a:rPr lang="en-US" dirty="0"/>
              <a:t>19M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721AA1-033A-4845-BAFB-72C766FF834E}"/>
              </a:ext>
            </a:extLst>
          </p:cNvPr>
          <p:cNvSpPr txBox="1"/>
          <p:nvPr/>
        </p:nvSpPr>
        <p:spPr>
          <a:xfrm>
            <a:off x="6400800" y="2858869"/>
            <a:ext cx="505267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3S</a:t>
            </a:r>
          </a:p>
          <a:p>
            <a:r>
              <a:rPr lang="en-US" dirty="0"/>
              <a:t>3M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85C8C-2714-426C-8B66-2886E091F998}"/>
              </a:ext>
            </a:extLst>
          </p:cNvPr>
          <p:cNvSpPr txBox="1"/>
          <p:nvPr/>
        </p:nvSpPr>
        <p:spPr>
          <a:xfrm>
            <a:off x="4191000" y="3105834"/>
            <a:ext cx="505267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9M</a:t>
            </a:r>
          </a:p>
          <a:p>
            <a:r>
              <a:rPr lang="en-US" dirty="0"/>
              <a:t>9D</a:t>
            </a:r>
          </a:p>
        </p:txBody>
      </p:sp>
    </p:spTree>
    <p:extLst>
      <p:ext uri="{BB962C8B-B14F-4D97-AF65-F5344CB8AC3E}">
        <p14:creationId xmlns:p14="http://schemas.microsoft.com/office/powerpoint/2010/main" val="13949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8D65-E63E-4D58-82B7-FC8B2D78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3419-2889-4192-844B-A35050AB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4495800"/>
          </a:xfrm>
        </p:spPr>
        <p:txBody>
          <a:bodyPr/>
          <a:lstStyle/>
          <a:p>
            <a:r>
              <a:rPr lang="en-US" dirty="0"/>
              <a:t>Funded by Nebraska Water Sustainability Fund, 10 Natural Resources Districts, USGS Cooperative Matching Funds</a:t>
            </a:r>
          </a:p>
          <a:p>
            <a:r>
              <a:rPr lang="en-US" dirty="0"/>
              <a:t>Other technical contributors</a:t>
            </a:r>
          </a:p>
          <a:p>
            <a:pPr lvl="1"/>
            <a:r>
              <a:rPr lang="en-US" dirty="0"/>
              <a:t>Sue Lackey</a:t>
            </a:r>
          </a:p>
          <a:p>
            <a:pPr lvl="1"/>
            <a:r>
              <a:rPr lang="en-US" dirty="0"/>
              <a:t>Dan Snow</a:t>
            </a:r>
          </a:p>
          <a:p>
            <a:r>
              <a:rPr lang="en-US" dirty="0" err="1"/>
              <a:t>NRD</a:t>
            </a:r>
            <a:r>
              <a:rPr lang="en-US" dirty="0"/>
              <a:t> staff providing groundwater recorder data</a:t>
            </a:r>
          </a:p>
          <a:p>
            <a:pPr lvl="1"/>
            <a:r>
              <a:rPr lang="en-US" dirty="0"/>
              <a:t>Joslynn </a:t>
            </a:r>
            <a:r>
              <a:rPr lang="en-US" dirty="0" err="1"/>
              <a:t>VanDerslice</a:t>
            </a:r>
            <a:r>
              <a:rPr lang="en-US" dirty="0"/>
              <a:t> (</a:t>
            </a:r>
            <a:r>
              <a:rPr lang="en-US" dirty="0" err="1"/>
              <a:t>UENRD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Josh Schnitzler and Brian Bruckner (</a:t>
            </a:r>
            <a:r>
              <a:rPr lang="en-US" dirty="0" err="1"/>
              <a:t>LENRD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Myles Lammers (</a:t>
            </a:r>
            <a:r>
              <a:rPr lang="en-US" dirty="0" err="1"/>
              <a:t>LCNRD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2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3231D82-4AD8-4148-8F9F-7D5F6BB45B18}"/>
              </a:ext>
            </a:extLst>
          </p:cNvPr>
          <p:cNvGrpSpPr/>
          <p:nvPr/>
        </p:nvGrpSpPr>
        <p:grpSpPr>
          <a:xfrm>
            <a:off x="199089" y="1650206"/>
            <a:ext cx="2676525" cy="4038600"/>
            <a:chOff x="4724400" y="1905000"/>
            <a:chExt cx="2676525" cy="4038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A5245C-8136-42FD-9C38-58893D72EE47}"/>
                </a:ext>
              </a:extLst>
            </p:cNvPr>
            <p:cNvSpPr/>
            <p:nvPr/>
          </p:nvSpPr>
          <p:spPr bwMode="auto">
            <a:xfrm>
              <a:off x="4743450" y="1905000"/>
              <a:ext cx="2647950" cy="40386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5FC0A4-B302-4A7F-BF4F-6A67B6560B80}"/>
                </a:ext>
              </a:extLst>
            </p:cNvPr>
            <p:cNvSpPr/>
            <p:nvPr/>
          </p:nvSpPr>
          <p:spPr bwMode="auto">
            <a:xfrm>
              <a:off x="4724400" y="3657598"/>
              <a:ext cx="2667000" cy="228600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0BFE9B-15B5-4E46-BDCF-E633DEC05F78}"/>
                </a:ext>
              </a:extLst>
            </p:cNvPr>
            <p:cNvSpPr/>
            <p:nvPr/>
          </p:nvSpPr>
          <p:spPr bwMode="auto">
            <a:xfrm>
              <a:off x="4733925" y="3200401"/>
              <a:ext cx="2667000" cy="457198"/>
            </a:xfrm>
            <a:prstGeom prst="rect">
              <a:avLst/>
            </a:prstGeom>
            <a:solidFill>
              <a:srgbClr val="99663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7841B0-4075-4EEC-84DE-FA8911951C31}"/>
                </a:ext>
              </a:extLst>
            </p:cNvPr>
            <p:cNvSpPr/>
            <p:nvPr/>
          </p:nvSpPr>
          <p:spPr bwMode="auto">
            <a:xfrm>
              <a:off x="5100637" y="2686050"/>
              <a:ext cx="228600" cy="31242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11390A-F9ED-426A-AC3D-35863EC5088F}"/>
                </a:ext>
              </a:extLst>
            </p:cNvPr>
            <p:cNvSpPr/>
            <p:nvPr/>
          </p:nvSpPr>
          <p:spPr bwMode="auto">
            <a:xfrm>
              <a:off x="5705474" y="2686050"/>
              <a:ext cx="228600" cy="1676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5BF2DE-F2B8-4DCE-8BC2-6DB3C9DDFBE0}"/>
                </a:ext>
              </a:extLst>
            </p:cNvPr>
            <p:cNvSpPr/>
            <p:nvPr/>
          </p:nvSpPr>
          <p:spPr bwMode="auto">
            <a:xfrm>
              <a:off x="5705474" y="4048125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D33E23-0AF8-4788-B98B-A4F96BF5C6ED}"/>
                </a:ext>
              </a:extLst>
            </p:cNvPr>
            <p:cNvSpPr/>
            <p:nvPr/>
          </p:nvSpPr>
          <p:spPr bwMode="auto">
            <a:xfrm>
              <a:off x="5705474" y="3976688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0DA7850-6163-4E35-B0B9-CE3DFB6F3EB1}"/>
                </a:ext>
              </a:extLst>
            </p:cNvPr>
            <p:cNvSpPr/>
            <p:nvPr/>
          </p:nvSpPr>
          <p:spPr bwMode="auto">
            <a:xfrm>
              <a:off x="5705474" y="3914776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8B4B5E-4A6E-4ADF-B0C0-0E30F5AF01C8}"/>
                </a:ext>
              </a:extLst>
            </p:cNvPr>
            <p:cNvSpPr/>
            <p:nvPr/>
          </p:nvSpPr>
          <p:spPr bwMode="auto">
            <a:xfrm>
              <a:off x="5100637" y="5486400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630146-7B8A-4D45-B816-E678F2894660}"/>
                </a:ext>
              </a:extLst>
            </p:cNvPr>
            <p:cNvSpPr/>
            <p:nvPr/>
          </p:nvSpPr>
          <p:spPr bwMode="auto">
            <a:xfrm>
              <a:off x="5100637" y="5391150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40B6260-671D-4164-ABAB-2A1675E7D61C}"/>
                </a:ext>
              </a:extLst>
            </p:cNvPr>
            <p:cNvSpPr/>
            <p:nvPr/>
          </p:nvSpPr>
          <p:spPr bwMode="auto">
            <a:xfrm>
              <a:off x="5100637" y="5314950"/>
              <a:ext cx="2286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627504-E0FC-413D-AC62-7570A10C6EE2}"/>
                </a:ext>
              </a:extLst>
            </p:cNvPr>
            <p:cNvSpPr/>
            <p:nvPr/>
          </p:nvSpPr>
          <p:spPr bwMode="auto">
            <a:xfrm>
              <a:off x="5705474" y="2686050"/>
              <a:ext cx="228600" cy="514350"/>
            </a:xfrm>
            <a:prstGeom prst="rect">
              <a:avLst/>
            </a:prstGeom>
            <a:solidFill>
              <a:srgbClr val="FF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207B29-7AF3-4AC2-91E1-63C98D3BCA37}"/>
                </a:ext>
              </a:extLst>
            </p:cNvPr>
            <p:cNvSpPr/>
            <p:nvPr/>
          </p:nvSpPr>
          <p:spPr bwMode="auto">
            <a:xfrm>
              <a:off x="5100637" y="2695572"/>
              <a:ext cx="228600" cy="514350"/>
            </a:xfrm>
            <a:prstGeom prst="rect">
              <a:avLst/>
            </a:prstGeom>
            <a:solidFill>
              <a:srgbClr val="FF99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40C9A4-225A-4093-A7E6-A2629120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94710"/>
            <a:ext cx="7162800" cy="4755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683ADE-E049-4B04-8DC2-9683A137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groundwater levels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A47110-3FFD-4805-BA67-D79BB9EA1B8D}"/>
              </a:ext>
            </a:extLst>
          </p:cNvPr>
          <p:cNvCxnSpPr>
            <a:stCxn id="15" idx="3"/>
          </p:cNvCxnSpPr>
          <p:nvPr/>
        </p:nvCxnSpPr>
        <p:spPr bwMode="auto">
          <a:xfrm flipV="1">
            <a:off x="1408763" y="3429000"/>
            <a:ext cx="1457326" cy="345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2A33A1-DB7A-4A5C-B5BD-007E58588BB3}"/>
              </a:ext>
            </a:extLst>
          </p:cNvPr>
          <p:cNvCxnSpPr>
            <a:cxnSpLocks/>
          </p:cNvCxnSpPr>
          <p:nvPr/>
        </p:nvCxnSpPr>
        <p:spPr bwMode="auto">
          <a:xfrm flipV="1">
            <a:off x="803926" y="3992166"/>
            <a:ext cx="3463274" cy="1010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537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3828A9-7B2E-4149-9DF4-0F774DD9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743"/>
            <a:ext cx="7162800" cy="4755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7A258-F79D-4CF3-868E-AC3CC960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19S and 19M (</a:t>
            </a:r>
            <a:r>
              <a:rPr lang="en-US" dirty="0" err="1"/>
              <a:t>LENRD</a:t>
            </a:r>
            <a:r>
              <a:rPr lang="en-US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E428F-BE89-40A4-B0BB-AADFD8DC2D9B}"/>
              </a:ext>
            </a:extLst>
          </p:cNvPr>
          <p:cNvSpPr/>
          <p:nvPr/>
        </p:nvSpPr>
        <p:spPr>
          <a:xfrm>
            <a:off x="4534779" y="1981743"/>
            <a:ext cx="4572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During summer months gradient switches, now downward movement (recharge)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49D81-A536-4B01-9FE7-3715A01A1326}"/>
              </a:ext>
            </a:extLst>
          </p:cNvPr>
          <p:cNvSpPr txBox="1"/>
          <p:nvPr/>
        </p:nvSpPr>
        <p:spPr>
          <a:xfrm>
            <a:off x="5634063" y="3483740"/>
            <a:ext cx="341632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Varying water-level responses indicate hydraulic confinement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CD7A4-F727-4EF3-86B9-A043D46613AB}"/>
              </a:ext>
            </a:extLst>
          </p:cNvPr>
          <p:cNvSpPr txBox="1"/>
          <p:nvPr/>
        </p:nvSpPr>
        <p:spPr>
          <a:xfrm>
            <a:off x="5760720" y="4496020"/>
            <a:ext cx="3091616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Let’s look at the </a:t>
            </a:r>
            <a:r>
              <a:rPr lang="en-US" dirty="0" err="1"/>
              <a:t>AEM</a:t>
            </a:r>
            <a:r>
              <a:rPr lang="en-US" dirty="0"/>
              <a:t> data…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64703-C2FD-45B3-86CC-788F8C39E11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3200" y="2660809"/>
            <a:ext cx="2846369" cy="16458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D95D56-2706-4460-8DC2-EAD08ED32E4A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2771940"/>
            <a:ext cx="609600" cy="7768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F9DC54-B7C8-494E-8563-A9AED355464D}"/>
              </a:ext>
            </a:extLst>
          </p:cNvPr>
          <p:cNvSpPr txBox="1"/>
          <p:nvPr/>
        </p:nvSpPr>
        <p:spPr>
          <a:xfrm>
            <a:off x="4370423" y="1987108"/>
            <a:ext cx="4314001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During non-summer months net upward </a:t>
            </a:r>
          </a:p>
          <a:p>
            <a:r>
              <a:rPr lang="en-US" dirty="0"/>
              <a:t>movement of groundwater (discharge)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1A2C03-5D61-4544-9CB9-20304866B218}"/>
              </a:ext>
            </a:extLst>
          </p:cNvPr>
          <p:cNvCxnSpPr>
            <a:cxnSpLocks/>
          </p:cNvCxnSpPr>
          <p:nvPr/>
        </p:nvCxnSpPr>
        <p:spPr bwMode="auto">
          <a:xfrm flipV="1">
            <a:off x="2057400" y="2382909"/>
            <a:ext cx="2313023" cy="61309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99BA34-1C36-4F48-A3F6-E2B61A42E3BF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8600" y="2660808"/>
            <a:ext cx="647700" cy="2821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612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17" grpId="0" animBg="1"/>
      <p:bldP spid="17" grpId="1" animBg="1"/>
      <p:bldP spid="1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8F9524-05A7-40EC-AD85-90B6740C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371600"/>
            <a:ext cx="8011729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BB092F-7B3F-4F7D-83EA-D00994682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1946072"/>
            <a:ext cx="2934131" cy="2420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9C685-1B87-473D-8B94-5BC9E61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19S and 19M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08817-B88B-4B0A-8504-2A70CFA2A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125" y="1589983"/>
            <a:ext cx="2779749" cy="2766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4076F-AE7B-409F-ADD9-270F3CA39B8C}"/>
              </a:ext>
            </a:extLst>
          </p:cNvPr>
          <p:cNvSpPr txBox="1"/>
          <p:nvPr/>
        </p:nvSpPr>
        <p:spPr>
          <a:xfrm>
            <a:off x="914400" y="1855091"/>
            <a:ext cx="296331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Well screens separated by </a:t>
            </a:r>
          </a:p>
          <a:p>
            <a:r>
              <a:rPr lang="en-US" dirty="0"/>
              <a:t>thick clay layer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4F809A-4BC4-44EC-AB30-3FCFBCA659F4}"/>
              </a:ext>
            </a:extLst>
          </p:cNvPr>
          <p:cNvCxnSpPr/>
          <p:nvPr/>
        </p:nvCxnSpPr>
        <p:spPr bwMode="auto">
          <a:xfrm>
            <a:off x="2667000" y="2514600"/>
            <a:ext cx="1524000" cy="1104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4065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7951D-AC51-4042-92A8-81A1A5C6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44" y="1600200"/>
            <a:ext cx="7480755" cy="4703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21BAD4-E4E3-47B1-813A-D661F9AF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3S and 3M (</a:t>
            </a:r>
            <a:r>
              <a:rPr lang="en-US" dirty="0" err="1"/>
              <a:t>LENRD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9CEF9-39F9-4940-B337-FF3B3897BED7}"/>
              </a:ext>
            </a:extLst>
          </p:cNvPr>
          <p:cNvSpPr txBox="1"/>
          <p:nvPr/>
        </p:nvSpPr>
        <p:spPr>
          <a:xfrm>
            <a:off x="533400" y="1828800"/>
            <a:ext cx="3429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Nearly identical water-level response to hydrologic stresses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209AF-EBE4-4F34-85B5-BCA9C1BEADE0}"/>
              </a:ext>
            </a:extLst>
          </p:cNvPr>
          <p:cNvSpPr txBox="1"/>
          <p:nvPr/>
        </p:nvSpPr>
        <p:spPr>
          <a:xfrm>
            <a:off x="152400" y="4116527"/>
            <a:ext cx="2801709" cy="9233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Indicates no hydraulic confinement of the lower aquifer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3D6D2-F787-42A7-8FB0-249DF8A5B737}"/>
              </a:ext>
            </a:extLst>
          </p:cNvPr>
          <p:cNvSpPr txBox="1"/>
          <p:nvPr/>
        </p:nvSpPr>
        <p:spPr>
          <a:xfrm>
            <a:off x="142775" y="3008531"/>
            <a:ext cx="2947987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Net downward movement of groundwater (recharge)</a:t>
            </a:r>
          </a:p>
        </p:txBody>
      </p:sp>
    </p:spTree>
    <p:extLst>
      <p:ext uri="{BB962C8B-B14F-4D97-AF65-F5344CB8AC3E}">
        <p14:creationId xmlns:p14="http://schemas.microsoft.com/office/powerpoint/2010/main" val="2569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D578C-89E4-4737-9344-6E676CAB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1600"/>
            <a:ext cx="8343469" cy="548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4ECA60-BEE0-4757-B7D2-38CBFD5C9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240" y="1583418"/>
            <a:ext cx="4049120" cy="2821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0BEE72-71F1-44E1-92FB-2D24C3D3E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" y="1498252"/>
            <a:ext cx="3850648" cy="2821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D0A61-B19B-4943-B133-0BC452E3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3S and 3M (</a:t>
            </a:r>
            <a:r>
              <a:rPr lang="en-US" dirty="0" err="1"/>
              <a:t>LENRD</a:t>
            </a:r>
            <a:r>
              <a:rPr lang="en-US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077529-D6DF-44D5-AA7A-F2BF8F1D5B43}"/>
              </a:ext>
            </a:extLst>
          </p:cNvPr>
          <p:cNvCxnSpPr>
            <a:cxnSpLocks/>
          </p:cNvCxnSpPr>
          <p:nvPr/>
        </p:nvCxnSpPr>
        <p:spPr bwMode="auto">
          <a:xfrm>
            <a:off x="3360840" y="2076746"/>
            <a:ext cx="2658960" cy="859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AAF9CD2-61B1-4D49-A964-65D2DD8B8023}"/>
              </a:ext>
            </a:extLst>
          </p:cNvPr>
          <p:cNvSpPr txBox="1"/>
          <p:nvPr/>
        </p:nvSpPr>
        <p:spPr>
          <a:xfrm>
            <a:off x="83972" y="2535247"/>
            <a:ext cx="2076209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3S 15 to &lt;20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F95C-B260-41A8-B506-4CAF291F8687}"/>
              </a:ext>
            </a:extLst>
          </p:cNvPr>
          <p:cNvSpPr txBox="1"/>
          <p:nvPr/>
        </p:nvSpPr>
        <p:spPr>
          <a:xfrm>
            <a:off x="334213" y="2962839"/>
            <a:ext cx="140936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3M &lt;2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ED15A-C7FE-40B9-8B47-3A90F4E78659}"/>
              </a:ext>
            </a:extLst>
          </p:cNvPr>
          <p:cNvSpPr txBox="1"/>
          <p:nvPr/>
        </p:nvSpPr>
        <p:spPr>
          <a:xfrm>
            <a:off x="334213" y="3370271"/>
            <a:ext cx="1409360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3D &lt;2 mg/L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5C949-C0D7-4789-BF7A-83E2EF55B3C6}"/>
              </a:ext>
            </a:extLst>
          </p:cNvPr>
          <p:cNvSpPr txBox="1"/>
          <p:nvPr/>
        </p:nvSpPr>
        <p:spPr>
          <a:xfrm>
            <a:off x="2656909" y="2502721"/>
            <a:ext cx="10695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20 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193443-F0D7-4119-B7A5-A14E86E43928}"/>
              </a:ext>
            </a:extLst>
          </p:cNvPr>
          <p:cNvSpPr txBox="1"/>
          <p:nvPr/>
        </p:nvSpPr>
        <p:spPr>
          <a:xfrm>
            <a:off x="2656909" y="3354562"/>
            <a:ext cx="12682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&gt; 50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AD72C1-CA68-4A0F-BFDA-08ADC2B0C3DD}"/>
              </a:ext>
            </a:extLst>
          </p:cNvPr>
          <p:cNvSpPr txBox="1"/>
          <p:nvPr/>
        </p:nvSpPr>
        <p:spPr>
          <a:xfrm>
            <a:off x="618937" y="1590346"/>
            <a:ext cx="277095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Thin interval of clay </a:t>
            </a:r>
          </a:p>
          <a:p>
            <a:r>
              <a:rPr lang="en-US" dirty="0"/>
              <a:t>ineffective confining layer</a:t>
            </a:r>
          </a:p>
        </p:txBody>
      </p:sp>
    </p:spTree>
    <p:extLst>
      <p:ext uri="{BB962C8B-B14F-4D97-AF65-F5344CB8AC3E}">
        <p14:creationId xmlns:p14="http://schemas.microsoft.com/office/powerpoint/2010/main" val="42806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FD7E-0876-4F82-8454-8DD8E8C9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3S and 3M (</a:t>
            </a:r>
            <a:r>
              <a:rPr lang="en-US" dirty="0" err="1"/>
              <a:t>LENRD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E0B7-6963-463B-B5E3-3B48141C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2514600"/>
          </a:xfrm>
        </p:spPr>
        <p:txBody>
          <a:bodyPr/>
          <a:lstStyle/>
          <a:p>
            <a:r>
              <a:rPr lang="en-US" dirty="0"/>
              <a:t>With net downward movement of groundwater and unconfined conditions, nitrate is expected to move to deeper parts of the aquifer</a:t>
            </a:r>
          </a:p>
          <a:p>
            <a:r>
              <a:rPr lang="en-US" dirty="0"/>
              <a:t>Without dissolved oxygen data in well 3M, the role of denitrification is unknown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9530B70-D1EB-4BA4-8DF5-630A041A4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6" r="31610" b="52541"/>
          <a:stretch/>
        </p:blipFill>
        <p:spPr bwMode="auto">
          <a:xfrm>
            <a:off x="1981200" y="4038600"/>
            <a:ext cx="606122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0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E5CC-12B1-4B15-A6D0-5394B029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9M and 9D (</a:t>
            </a:r>
            <a:r>
              <a:rPr lang="en-US" dirty="0" err="1"/>
              <a:t>UENRD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3D9B-D825-4189-86F1-BD3E05B38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6962F-904D-4D6A-9025-525FA477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7457097" cy="5410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14C749-2F7D-4B4E-AE83-86F0C0FC2B0F}"/>
              </a:ext>
            </a:extLst>
          </p:cNvPr>
          <p:cNvSpPr/>
          <p:nvPr/>
        </p:nvSpPr>
        <p:spPr>
          <a:xfrm>
            <a:off x="4572000" y="1816147"/>
            <a:ext cx="4572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Summer months gradient changes, net downward movement (recharge)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1F56C-DA9C-4D61-BA68-B887122124CA}"/>
              </a:ext>
            </a:extLst>
          </p:cNvPr>
          <p:cNvSpPr txBox="1"/>
          <p:nvPr/>
        </p:nvSpPr>
        <p:spPr>
          <a:xfrm>
            <a:off x="1298478" y="1587378"/>
            <a:ext cx="3019522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Water-levels show similar responses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7E667-6124-4AFE-B373-1779112A7DD0}"/>
              </a:ext>
            </a:extLst>
          </p:cNvPr>
          <p:cNvSpPr txBox="1"/>
          <p:nvPr/>
        </p:nvSpPr>
        <p:spPr>
          <a:xfrm>
            <a:off x="5727351" y="3849469"/>
            <a:ext cx="2860783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Let’s look at the </a:t>
            </a:r>
            <a:r>
              <a:rPr lang="en-US" dirty="0" err="1"/>
              <a:t>AEM</a:t>
            </a:r>
            <a:r>
              <a:rPr lang="en-US" dirty="0"/>
              <a:t> and </a:t>
            </a:r>
          </a:p>
          <a:p>
            <a:r>
              <a:rPr lang="en-US" dirty="0"/>
              <a:t>water-quality data…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E3CC03-9727-4D3A-96B6-114FAFE9CE7E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3400" y="2462479"/>
            <a:ext cx="685800" cy="7379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26DED4-DBF3-4047-B172-C8ED8F7A22A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95600" y="2462478"/>
            <a:ext cx="2133600" cy="8311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69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E28242-6F3F-46AF-9410-4F494A089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634966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2345BB-C059-4D18-944C-87AE5BFA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88541"/>
            <a:ext cx="6672674" cy="312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B92D5-B873-4EEB-965A-450F195AD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9M and 9D (</a:t>
            </a:r>
            <a:r>
              <a:rPr lang="en-US" dirty="0" err="1"/>
              <a:t>UENRD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983F7-6B64-4143-9234-51A681171744}"/>
              </a:ext>
            </a:extLst>
          </p:cNvPr>
          <p:cNvSpPr txBox="1"/>
          <p:nvPr/>
        </p:nvSpPr>
        <p:spPr>
          <a:xfrm>
            <a:off x="3733800" y="3522702"/>
            <a:ext cx="211468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9M 15 to &lt;20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F4CCC-7978-4AF9-B5F5-8B751B118733}"/>
              </a:ext>
            </a:extLst>
          </p:cNvPr>
          <p:cNvSpPr txBox="1"/>
          <p:nvPr/>
        </p:nvSpPr>
        <p:spPr>
          <a:xfrm>
            <a:off x="6018438" y="3511034"/>
            <a:ext cx="1069524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23 years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541F7-1481-4921-9123-3FEE4AF8BE47}"/>
              </a:ext>
            </a:extLst>
          </p:cNvPr>
          <p:cNvSpPr txBox="1"/>
          <p:nvPr/>
        </p:nvSpPr>
        <p:spPr>
          <a:xfrm>
            <a:off x="400720" y="3364468"/>
            <a:ext cx="2203788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Some layers of silt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8A6808-F882-4647-AF57-7E2052A29BFD}"/>
              </a:ext>
            </a:extLst>
          </p:cNvPr>
          <p:cNvCxnSpPr>
            <a:cxnSpLocks/>
          </p:cNvCxnSpPr>
          <p:nvPr/>
        </p:nvCxnSpPr>
        <p:spPr bwMode="auto">
          <a:xfrm>
            <a:off x="2604508" y="3549134"/>
            <a:ext cx="228600" cy="1846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79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282999-FFFC-4A15-850F-8F9464612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58" y="1295400"/>
            <a:ext cx="8110484" cy="556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FCEA4-8E9E-488D-A27A-221CB185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wells 9M and 9D (</a:t>
            </a:r>
            <a:r>
              <a:rPr lang="en-US" dirty="0" err="1"/>
              <a:t>UENRD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FC866-516E-4C3E-8644-55EA06AE6F77}"/>
              </a:ext>
            </a:extLst>
          </p:cNvPr>
          <p:cNvSpPr txBox="1"/>
          <p:nvPr/>
        </p:nvSpPr>
        <p:spPr>
          <a:xfrm>
            <a:off x="2057400" y="4419600"/>
            <a:ext cx="4951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Downward movement of groundwater affecting</a:t>
            </a:r>
          </a:p>
          <a:p>
            <a:r>
              <a:rPr lang="en-US" dirty="0"/>
              <a:t>nitrate concentration in deeper aquifer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407995-60DB-4AA6-A159-C33F5084E01E}"/>
              </a:ext>
            </a:extLst>
          </p:cNvPr>
          <p:cNvCxnSpPr/>
          <p:nvPr/>
        </p:nvCxnSpPr>
        <p:spPr bwMode="auto">
          <a:xfrm>
            <a:off x="4724400" y="5029200"/>
            <a:ext cx="838200" cy="60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903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CCF7-C606-4B1F-8136-9FD02648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findings from water-level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B71-2E6F-4D34-826A-91654E65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continuous water-level data from nested wells can reveal seasonal changes in hydraulic gradient</a:t>
            </a:r>
          </a:p>
          <a:p>
            <a:r>
              <a:rPr lang="en-US" dirty="0"/>
              <a:t>Examination of paired hydrographs can be used to evaluate hydrologic connectivity and degree of confinement</a:t>
            </a:r>
          </a:p>
          <a:p>
            <a:r>
              <a:rPr lang="en-US" dirty="0"/>
              <a:t>Pumping from deeper parts of the aquifer can create a downward gradient facilitating downward movement of nitrate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6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Nebraska </a:t>
            </a:r>
            <a:r>
              <a:rPr lang="en-US" dirty="0" err="1"/>
              <a:t>Geocloud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57" y="979314"/>
            <a:ext cx="4894882" cy="5140398"/>
          </a:xfrm>
        </p:spPr>
        <p:txBody>
          <a:bodyPr/>
          <a:lstStyle/>
          <a:p>
            <a:endParaRPr lang="en-US" sz="2200" dirty="0"/>
          </a:p>
          <a:p>
            <a:r>
              <a:rPr lang="en-US" sz="2200" dirty="0"/>
              <a:t>As of 2017, no systematic effort to assemble, preserve, and share AEM and supporting data</a:t>
            </a:r>
          </a:p>
          <a:p>
            <a:endParaRPr lang="en-US" sz="2200" dirty="0"/>
          </a:p>
          <a:p>
            <a:r>
              <a:rPr lang="en-US" sz="2200" dirty="0"/>
              <a:t>Standards have not been adopted for data quality </a:t>
            </a:r>
          </a:p>
          <a:p>
            <a:endParaRPr lang="en-US" sz="2200" dirty="0"/>
          </a:p>
          <a:p>
            <a:r>
              <a:rPr lang="en-US" sz="2200" dirty="0"/>
              <a:t>Little work has been done to develop guidelines to apply AEM data collection for specific groundwater management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04055"/>
            <a:ext cx="3886200" cy="214545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7523043" y="142205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Bazile GWMA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97" y="3291983"/>
            <a:ext cx="656686" cy="244348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6390306" y="3536331"/>
            <a:ext cx="2773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Sections courtesy of Jim Cannia, AGF</a:t>
            </a:r>
          </a:p>
        </p:txBody>
      </p:sp>
      <p:pic>
        <p:nvPicPr>
          <p:cNvPr id="8194" name="Picture 2" descr="P:\proposals\AEM_DataIntegration\presentations\Genoasunbackground_ENWRAp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94120"/>
            <a:ext cx="1933403" cy="296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/>
          <p:cNvSpPr txBox="1"/>
          <p:nvPr/>
        </p:nvSpPr>
        <p:spPr>
          <a:xfrm>
            <a:off x="7259847" y="612119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Image from http://enwra.org/2016aem.html</a:t>
            </a:r>
          </a:p>
        </p:txBody>
      </p:sp>
    </p:spTree>
    <p:extLst>
      <p:ext uri="{BB962C8B-B14F-4D97-AF65-F5344CB8AC3E}">
        <p14:creationId xmlns:p14="http://schemas.microsoft.com/office/powerpoint/2010/main" val="2972872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179-58E3-4391-A7EF-AC68471FA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future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668C-9982-40BC-9684-8FC52A9C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620125" cy="4495800"/>
          </a:xfrm>
        </p:spPr>
        <p:txBody>
          <a:bodyPr/>
          <a:lstStyle/>
          <a:p>
            <a:r>
              <a:rPr lang="en-US" sz="2400" dirty="0"/>
              <a:t>Additional continuous groundwater level data can provide additional understanding of aquifer confinement and connectivity</a:t>
            </a:r>
          </a:p>
          <a:p>
            <a:r>
              <a:rPr lang="en-US" sz="2400" dirty="0"/>
              <a:t>Dissolved oxygen data collected at the time of sampling are essential to describing geochemical conditions</a:t>
            </a:r>
          </a:p>
          <a:p>
            <a:r>
              <a:rPr lang="en-US" sz="2400" dirty="0"/>
              <a:t>Continued sampling of wells screened in deeper parts of the aquifer is needed to track movement of nitrate</a:t>
            </a:r>
          </a:p>
          <a:p>
            <a:r>
              <a:rPr lang="en-US" sz="2400" dirty="0"/>
              <a:t>Additional test holes can be used to identify thin, fine-grained units and improve interpretations of </a:t>
            </a:r>
            <a:r>
              <a:rPr lang="en-US" sz="2400" dirty="0" err="1"/>
              <a:t>AEM</a:t>
            </a:r>
            <a:r>
              <a:rPr lang="en-US" sz="2400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993761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629F52D-EFE6-41F9-855E-2345AD47FBC4}" type="slidenum">
              <a:rPr lang="en-US" altLang="en-US" sz="1400">
                <a:solidFill>
                  <a:schemeClr val="bg1"/>
                </a:solidFill>
                <a:latin typeface="Times New Roman" pitchFamily="18" charset="0"/>
              </a:rPr>
              <a:pPr/>
              <a:t>31</a:t>
            </a:fld>
            <a:endParaRPr lang="en-US" altLang="en-US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68411"/>
            <a:ext cx="7772400" cy="1752600"/>
          </a:xfrm>
        </p:spPr>
        <p:txBody>
          <a:bodyPr/>
          <a:lstStyle/>
          <a:p>
            <a:r>
              <a:rPr lang="en-US" altLang="en-US" sz="2400" dirty="0"/>
              <a:t>CONTACT INFORMATION</a:t>
            </a:r>
            <a:br>
              <a:rPr lang="en-US" altLang="en-US" sz="2400" dirty="0"/>
            </a:br>
            <a:br>
              <a:rPr lang="en-US" altLang="en-US" sz="2800" dirty="0"/>
            </a:br>
            <a:r>
              <a:rPr lang="en-US" altLang="en-US" sz="2000" dirty="0"/>
              <a:t>USGS Nebraska Water Science Center 	(402) 328-4100</a:t>
            </a:r>
            <a:br>
              <a:rPr lang="en-US" altLang="en-US" sz="2000" dirty="0"/>
            </a:br>
            <a:r>
              <a:rPr lang="en-US" altLang="en-US" sz="2000" dirty="0"/>
              <a:t>5231 South 19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St. 			http://ne.water.usgs.gov</a:t>
            </a:r>
            <a:br>
              <a:rPr lang="en-US" altLang="en-US" sz="2000" dirty="0"/>
            </a:br>
            <a:r>
              <a:rPr lang="en-US" altLang="en-US" sz="2000" dirty="0"/>
              <a:t>Lincoln, NE 68512-1271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276600"/>
            <a:ext cx="3352800" cy="2590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z="3600" dirty="0"/>
          </a:p>
          <a:p>
            <a:endParaRPr lang="en-US" altLang="en-US" sz="3600" dirty="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914900" y="3124200"/>
            <a:ext cx="3276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</a:rPr>
              <a:t>Jason M. </a:t>
            </a:r>
            <a:r>
              <a:rPr lang="en-US" altLang="en-US" sz="1800" b="1" dirty="0" err="1">
                <a:solidFill>
                  <a:schemeClr val="bg1"/>
                </a:solidFill>
              </a:rPr>
              <a:t>Lambrecht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r>
              <a:rPr lang="en-US" altLang="en-US" sz="1800" b="1" dirty="0">
                <a:solidFill>
                  <a:schemeClr val="bg1"/>
                </a:solidFill>
              </a:rPr>
              <a:t>Associate Director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Hydrologic Data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(402) 328-4124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jmlambre@usgs.gov</a:t>
            </a:r>
          </a:p>
          <a:p>
            <a:endParaRPr lang="en-US" altLang="en-US" sz="1800" b="1" dirty="0">
              <a:solidFill>
                <a:schemeClr val="bg1"/>
              </a:solidFill>
            </a:endParaRPr>
          </a:p>
          <a:p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833761" y="3225714"/>
            <a:ext cx="3733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</a:rPr>
              <a:t>Steve Peterson, P.G.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Director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(402) 328-4151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speterson@usgs.gov</a:t>
            </a:r>
          </a:p>
          <a:p>
            <a:endParaRPr lang="en-US" altLang="en-US" sz="1800" b="1" dirty="0">
              <a:solidFill>
                <a:schemeClr val="bg1"/>
              </a:solidFill>
            </a:endParaRPr>
          </a:p>
          <a:p>
            <a:r>
              <a:rPr lang="en-US" altLang="en-US" sz="1800" b="1" dirty="0">
                <a:solidFill>
                  <a:schemeClr val="bg1"/>
                </a:solidFill>
              </a:rPr>
              <a:t>Brenda Densmore 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Associate Director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Hydrologic Studies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(402) 990-7289</a:t>
            </a:r>
          </a:p>
          <a:p>
            <a:r>
              <a:rPr lang="en-US" altLang="en-US" sz="1800" b="1" dirty="0">
                <a:solidFill>
                  <a:schemeClr val="bg1"/>
                </a:solidFill>
              </a:rPr>
              <a:t>bdensmore@usgs.gov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875270" y="2346325"/>
            <a:ext cx="6858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Chris Hobza, P.G.		(402) 326-0113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</a:rPr>
              <a:t>e-mail:  cmhobza@usgs.gov</a:t>
            </a:r>
          </a:p>
        </p:txBody>
      </p:sp>
    </p:spTree>
    <p:extLst>
      <p:ext uri="{BB962C8B-B14F-4D97-AF65-F5344CB8AC3E}">
        <p14:creationId xmlns:p14="http://schemas.microsoft.com/office/powerpoint/2010/main" val="79082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637"/>
            <a:ext cx="84772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36189"/>
            <a:ext cx="2248362" cy="8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1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D0F9-C0E4-4AD5-9493-C87D938A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4" y="76200"/>
            <a:ext cx="8839200" cy="1143000"/>
          </a:xfrm>
        </p:spPr>
        <p:txBody>
          <a:bodyPr/>
          <a:lstStyle/>
          <a:p>
            <a:r>
              <a:rPr lang="en-US" dirty="0"/>
              <a:t>Bazile </a:t>
            </a:r>
            <a:r>
              <a:rPr lang="en-US" dirty="0" err="1"/>
              <a:t>AEM</a:t>
            </a:r>
            <a:r>
              <a:rPr lang="en-US" dirty="0"/>
              <a:t>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7406-60F0-4CC4-9298-E9521338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1526143"/>
            <a:ext cx="4648200" cy="4724400"/>
          </a:xfrm>
        </p:spPr>
        <p:txBody>
          <a:bodyPr/>
          <a:lstStyle/>
          <a:p>
            <a:r>
              <a:rPr lang="en-US" sz="2000" dirty="0"/>
              <a:t>644 line-miles with </a:t>
            </a:r>
            <a:r>
              <a:rPr lang="en-US" sz="2000" err="1"/>
              <a:t>SkyTEM</a:t>
            </a:r>
            <a:r>
              <a:rPr lang="en-US" sz="2000" dirty="0"/>
              <a:t> 304M</a:t>
            </a:r>
          </a:p>
          <a:p>
            <a:pPr lvl="1"/>
            <a:r>
              <a:rPr lang="en-US" sz="2000" dirty="0"/>
              <a:t>Denser block flights near </a:t>
            </a:r>
            <a:r>
              <a:rPr lang="en-US" sz="2000"/>
              <a:t>Creighton and West Knox water systems</a:t>
            </a:r>
            <a:endParaRPr lang="en-US" sz="2000">
              <a:cs typeface="Arial"/>
            </a:endParaRPr>
          </a:p>
          <a:p>
            <a:pPr lvl="1"/>
            <a:r>
              <a:rPr lang="en-US" sz="2000" dirty="0"/>
              <a:t>Included 108 line-miles collected in 2014 by </a:t>
            </a:r>
            <a:r>
              <a:rPr lang="en-US" sz="2000" err="1"/>
              <a:t>LENRD</a:t>
            </a:r>
            <a:r>
              <a:rPr lang="en-US" sz="2000" dirty="0"/>
              <a:t> and </a:t>
            </a:r>
            <a:r>
              <a:rPr lang="en-US" sz="2000" err="1"/>
              <a:t>ENWRA</a:t>
            </a:r>
            <a:endParaRPr lang="en-US" sz="2000"/>
          </a:p>
          <a:p>
            <a:r>
              <a:rPr lang="en-US" sz="2000" dirty="0"/>
              <a:t>Delineated coarse aquifer, aquifer, marginal aquifer and </a:t>
            </a:r>
            <a:r>
              <a:rPr lang="en-US" sz="2000" err="1"/>
              <a:t>nonaquifer</a:t>
            </a:r>
            <a:r>
              <a:rPr lang="en-US" sz="2000" dirty="0"/>
              <a:t> materials along flight lines</a:t>
            </a:r>
          </a:p>
          <a:p>
            <a:r>
              <a:rPr lang="en-US" sz="2000" dirty="0"/>
              <a:t>Mapped high recharge zones by examining shallow resistivity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7BFA2-8786-48F0-AC40-4ACBF334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4" y="1485899"/>
            <a:ext cx="3990975" cy="4804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C980C7-F589-42F8-9F66-3DFAFC8631C0}"/>
              </a:ext>
            </a:extLst>
          </p:cNvPr>
          <p:cNvSpPr txBox="1"/>
          <p:nvPr/>
        </p:nvSpPr>
        <p:spPr>
          <a:xfrm>
            <a:off x="4648200" y="629078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90000"/>
                  </a:schemeClr>
                </a:solidFill>
              </a:rPr>
              <a:t>Cannia</a:t>
            </a:r>
            <a:r>
              <a:rPr lang="en-US" dirty="0">
                <a:solidFill>
                  <a:schemeClr val="bg1">
                    <a:lumMod val="90000"/>
                  </a:schemeClr>
                </a:solidFill>
              </a:rPr>
              <a:t> and others, 2017</a:t>
            </a:r>
          </a:p>
        </p:txBody>
      </p:sp>
    </p:spTree>
    <p:extLst>
      <p:ext uri="{BB962C8B-B14F-4D97-AF65-F5344CB8AC3E}">
        <p14:creationId xmlns:p14="http://schemas.microsoft.com/office/powerpoint/2010/main" val="245658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1F00-CD36-4B40-92B3-EA475347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Bazile Groundwater Management Area focused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9BFBC-8D50-4A3E-B4A0-9A3DF44C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aggregation and comprehensive interpretation with an improved </a:t>
            </a:r>
            <a:r>
              <a:rPr lang="en-US" dirty="0" err="1"/>
              <a:t>hydrostratigraphic</a:t>
            </a:r>
            <a:r>
              <a:rPr lang="en-US" dirty="0"/>
              <a:t> framework</a:t>
            </a:r>
          </a:p>
          <a:p>
            <a:r>
              <a:rPr lang="en-US" dirty="0"/>
              <a:t>Assess the ability of </a:t>
            </a:r>
            <a:r>
              <a:rPr lang="en-US" dirty="0" err="1"/>
              <a:t>AEM</a:t>
            </a:r>
            <a:r>
              <a:rPr lang="en-US" dirty="0"/>
              <a:t> to detect and map important hydrogeologic contacts and boundaries</a:t>
            </a:r>
          </a:p>
          <a:p>
            <a:r>
              <a:rPr lang="en-US" dirty="0"/>
              <a:t>Identify data gaps and suggest future data collection activities to inform groundwater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91139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A999-CE9E-4E4B-8041-31219B12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Quality-assured publicly available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A771D-9EB6-43D8-9F33-224860077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4419600"/>
          </a:xfrm>
        </p:spPr>
        <p:txBody>
          <a:bodyPr/>
          <a:lstStyle/>
          <a:p>
            <a:r>
              <a:rPr lang="en-US" sz="2400" dirty="0" err="1"/>
              <a:t>AEM</a:t>
            </a:r>
            <a:r>
              <a:rPr lang="en-US" sz="2400" dirty="0"/>
              <a:t> data collected in 2014 and 2016</a:t>
            </a:r>
          </a:p>
          <a:p>
            <a:r>
              <a:rPr lang="en-US" sz="2400" dirty="0" err="1"/>
              <a:t>CSD</a:t>
            </a:r>
            <a:r>
              <a:rPr lang="en-US" sz="2400" dirty="0"/>
              <a:t> test-hole data</a:t>
            </a:r>
          </a:p>
          <a:p>
            <a:r>
              <a:rPr lang="en-US" sz="2400" dirty="0" err="1"/>
              <a:t>DNR</a:t>
            </a:r>
            <a:r>
              <a:rPr lang="en-US" sz="2400" dirty="0"/>
              <a:t> well logs</a:t>
            </a:r>
          </a:p>
          <a:p>
            <a:pPr lvl="1"/>
            <a:r>
              <a:rPr lang="en-US" sz="2000" dirty="0"/>
              <a:t>Driller’s logs</a:t>
            </a:r>
          </a:p>
          <a:p>
            <a:pPr lvl="1"/>
            <a:r>
              <a:rPr lang="en-US" sz="2000" dirty="0"/>
              <a:t>Well construction</a:t>
            </a:r>
          </a:p>
          <a:p>
            <a:r>
              <a:rPr lang="en-US" sz="2400" dirty="0"/>
              <a:t>Water-quality data</a:t>
            </a:r>
          </a:p>
          <a:p>
            <a:r>
              <a:rPr lang="en-US" sz="2400" dirty="0"/>
              <a:t>Groundwater level</a:t>
            </a:r>
          </a:p>
          <a:p>
            <a:pPr lvl="1"/>
            <a:r>
              <a:rPr lang="en-US" sz="2000" dirty="0"/>
              <a:t>Spring 2017 discrete water levels </a:t>
            </a:r>
          </a:p>
          <a:p>
            <a:pPr lvl="1"/>
            <a:r>
              <a:rPr lang="en-US" sz="2000" dirty="0"/>
              <a:t>Continuous groundwater levels</a:t>
            </a:r>
          </a:p>
          <a:p>
            <a:pPr lvl="2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408E3-4359-47EC-BE68-5A4E23B9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158" y="2343150"/>
            <a:ext cx="463279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8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F3AE-22E0-456E-8F0A-65DC93F3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2017 water-level map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F4192-494E-477E-8A55-AFA823180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09032"/>
            <a:ext cx="7467600" cy="533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EB1A3-CFA9-4AF6-9BF6-7B96C118F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465657"/>
            <a:ext cx="5724525" cy="1382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360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68DE-1FA0-435D-A880-CBAE9B2F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 quality data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8EE96-8237-4FD9-8E96-245234ED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040188" cy="639762"/>
          </a:xfrm>
        </p:spPr>
        <p:txBody>
          <a:bodyPr/>
          <a:lstStyle/>
          <a:p>
            <a:r>
              <a:rPr lang="en-US" dirty="0"/>
              <a:t>USGS </a:t>
            </a:r>
            <a:r>
              <a:rPr lang="en-US" dirty="0" err="1"/>
              <a:t>NWIS</a:t>
            </a:r>
            <a:r>
              <a:rPr lang="en-US" dirty="0"/>
              <a:t> database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EA452-C10E-46DC-9E21-F0C47E445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70375" cy="3951288"/>
          </a:xfrm>
        </p:spPr>
        <p:txBody>
          <a:bodyPr/>
          <a:lstStyle/>
          <a:p>
            <a:r>
              <a:rPr lang="en-US" sz="2200" b="0" dirty="0"/>
              <a:t>59 samples collected within </a:t>
            </a:r>
            <a:r>
              <a:rPr lang="en-US" sz="2200" b="0" dirty="0" err="1"/>
              <a:t>BGMA</a:t>
            </a:r>
            <a:r>
              <a:rPr lang="en-US" sz="2200" b="0" dirty="0"/>
              <a:t> from 1953 to 2015</a:t>
            </a:r>
          </a:p>
          <a:p>
            <a:r>
              <a:rPr lang="en-US" sz="2200" b="0" dirty="0"/>
              <a:t>Comprehensive suite of analytes but poor spatial coverage</a:t>
            </a:r>
          </a:p>
          <a:p>
            <a:r>
              <a:rPr lang="en-US" sz="2200" b="0" dirty="0"/>
              <a:t>Collected for focused studies related to land use and GW quality</a:t>
            </a:r>
          </a:p>
          <a:p>
            <a:r>
              <a:rPr lang="en-US" sz="2200" b="0" dirty="0"/>
              <a:t>Incorporated previously unpublished age tracer data (</a:t>
            </a:r>
            <a:r>
              <a:rPr lang="en-US" sz="2200" b="0" dirty="0" err="1"/>
              <a:t>UENRD</a:t>
            </a:r>
            <a:r>
              <a:rPr lang="en-US" sz="2200" b="0" dirty="0"/>
              <a:t> in 2003 and </a:t>
            </a:r>
            <a:r>
              <a:rPr lang="en-US" sz="2200" b="0" dirty="0" err="1"/>
              <a:t>LENRD</a:t>
            </a:r>
            <a:r>
              <a:rPr lang="en-US" sz="2200" b="0" dirty="0"/>
              <a:t> in 2007)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19719-55EE-4DA5-9466-78CC5C43D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4270375" cy="639762"/>
          </a:xfrm>
        </p:spPr>
        <p:txBody>
          <a:bodyPr/>
          <a:lstStyle/>
          <a:p>
            <a:r>
              <a:rPr lang="en-US" dirty="0"/>
              <a:t>Agrichemical clearinghouse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FB80F-21F3-41C7-8581-01FB4EF36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4270375" cy="3951288"/>
          </a:xfrm>
        </p:spPr>
        <p:txBody>
          <a:bodyPr/>
          <a:lstStyle/>
          <a:p>
            <a:r>
              <a:rPr lang="en-US" sz="2300" b="0" dirty="0"/>
              <a:t>Over 8,000 sample results collected from 1976 to 2016</a:t>
            </a:r>
          </a:p>
          <a:p>
            <a:r>
              <a:rPr lang="en-US" sz="2300" b="0" dirty="0"/>
              <a:t>Sampling data often collected annually by </a:t>
            </a:r>
            <a:r>
              <a:rPr lang="en-US" sz="2300" b="0" dirty="0" err="1"/>
              <a:t>NRDs</a:t>
            </a:r>
            <a:r>
              <a:rPr lang="en-US" sz="2300" b="0" dirty="0"/>
              <a:t> (assess temporal changes) </a:t>
            </a:r>
          </a:p>
          <a:p>
            <a:r>
              <a:rPr lang="en-US" sz="2300" b="0" dirty="0"/>
              <a:t>Nearly 8,000 nitrate sample results that provide excellent spatial coverage, but report only nitrate (dissolved oxygen, water level not reported)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64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Theme1">
  <a:themeElements>
    <a:clrScheme name="green-templat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green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502CD2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-template 9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00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10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-template 11">
        <a:dk1>
          <a:srgbClr val="000000"/>
        </a:dk1>
        <a:lt1>
          <a:srgbClr val="FFFF00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1A1D8B5B62544CA0C04AB270B3E117" ma:contentTypeVersion="11" ma:contentTypeDescription="Create a new document." ma:contentTypeScope="" ma:versionID="c8be6e5fb2429409d268e33e24b2bd5d">
  <xsd:schema xmlns:xsd="http://www.w3.org/2001/XMLSchema" xmlns:xs="http://www.w3.org/2001/XMLSchema" xmlns:p="http://schemas.microsoft.com/office/2006/metadata/properties" xmlns:ns3="9581d72c-1879-4802-b51e-083618f046ff" xmlns:ns4="cdd45e4b-be76-4379-8cd7-d3a4708ebb2c" targetNamespace="http://schemas.microsoft.com/office/2006/metadata/properties" ma:root="true" ma:fieldsID="3c24204665aaca8e80c3cf63f0d340e8" ns3:_="" ns4:_="">
    <xsd:import namespace="9581d72c-1879-4802-b51e-083618f046ff"/>
    <xsd:import namespace="cdd45e4b-be76-4379-8cd7-d3a4708ebb2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1d72c-1879-4802-b51e-083618f04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5e4b-be76-4379-8cd7-d3a4708eb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FD4310-768A-4DB7-A8DD-969798B35C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790472-DBF8-40E9-A21B-2FC4D698B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81d72c-1879-4802-b51e-083618f046ff"/>
    <ds:schemaRef ds:uri="cdd45e4b-be76-4379-8cd7-d3a4708eb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A1B9CC-6010-4041-8AAF-A285A99D37C1}">
  <ds:schemaRefs>
    <ds:schemaRef ds:uri="http://purl.org/dc/elements/1.1/"/>
    <ds:schemaRef ds:uri="http://schemas.microsoft.com/office/2006/metadata/properties"/>
    <ds:schemaRef ds:uri="cdd45e4b-be76-4379-8cd7-d3a4708ebb2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581d72c-1879-4802-b51e-083618f046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28494</TotalTime>
  <Words>1636</Words>
  <Application>Microsoft Office PowerPoint</Application>
  <PresentationFormat>On-screen Show (4:3)</PresentationFormat>
  <Paragraphs>235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Theme1</vt:lpstr>
      <vt:lpstr>  Interpretation of Hydrogeologic Data to Support Groundwater Management, Bazile Groundwater Management Area</vt:lpstr>
      <vt:lpstr>Acknowledgements</vt:lpstr>
      <vt:lpstr>The need for Nebraska Geocloud</vt:lpstr>
      <vt:lpstr>PowerPoint Presentation</vt:lpstr>
      <vt:lpstr>Bazile AEM survey</vt:lpstr>
      <vt:lpstr>Bazile Groundwater Management Area focused study</vt:lpstr>
      <vt:lpstr>Quality-assured publicly available data sources</vt:lpstr>
      <vt:lpstr>Spring 2017 water-level map</vt:lpstr>
      <vt:lpstr>Groundwater quality data sources</vt:lpstr>
      <vt:lpstr>Groundwater age tracers</vt:lpstr>
      <vt:lpstr>BGMA age tracer samples</vt:lpstr>
      <vt:lpstr>Age tracer and nitrate data (Creighton block area)</vt:lpstr>
      <vt:lpstr>Age tracer and nitrate data (Upper Elkhorn NRD)</vt:lpstr>
      <vt:lpstr>Pesticide detections in groundwater</vt:lpstr>
      <vt:lpstr>Interpreted paleochannel (Cannia and others, 2017)</vt:lpstr>
      <vt:lpstr>Pesticide detections</vt:lpstr>
      <vt:lpstr>Significant findings from water-quality data</vt:lpstr>
      <vt:lpstr>Interpretation of groundwater level data</vt:lpstr>
      <vt:lpstr>Interpretation of continuous groundwater levels</vt:lpstr>
      <vt:lpstr>Continuous groundwater levels</vt:lpstr>
      <vt:lpstr>Monitoring wells 19S and 19M (LENRD)</vt:lpstr>
      <vt:lpstr>Monitoring wells 19S and 19M</vt:lpstr>
      <vt:lpstr>Monitoring wells 3S and 3M (LENRD)</vt:lpstr>
      <vt:lpstr>Monitoring wells 3S and 3M (LENRD)</vt:lpstr>
      <vt:lpstr>Monitoring wells 3S and 3M (LENRD)</vt:lpstr>
      <vt:lpstr>Monitoring wells 9M and 9D (UENRD)</vt:lpstr>
      <vt:lpstr>Monitoring wells 9M and 9D (UENRD)</vt:lpstr>
      <vt:lpstr>Monitoring wells 9M and 9D (UENRD)</vt:lpstr>
      <vt:lpstr>Significant findings from water-level data</vt:lpstr>
      <vt:lpstr>Suggestions for future data collection</vt:lpstr>
      <vt:lpstr>CONTACT INFORMATION  USGS Nebraska Water Science Center  (402) 328-4100 5231 South 19th St.    http://ne.water.usgs.gov Lincoln, NE 68512-1271</vt:lpstr>
    </vt:vector>
  </TitlesOfParts>
  <Company>USGS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Hobza, Christopher M.</dc:creator>
  <cp:lastModifiedBy>Hobza, Christopher M</cp:lastModifiedBy>
  <cp:revision>1035</cp:revision>
  <dcterms:created xsi:type="dcterms:W3CDTF">2013-06-25T13:21:44Z</dcterms:created>
  <dcterms:modified xsi:type="dcterms:W3CDTF">2021-04-13T13:55:48Z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0x010100F91A1D8B5B62544CA0C04AB270B3E117</vt:lpwstr>
  </property>
</Properties>
</file>